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Canva Sans" panose="020B0503030501040103" pitchFamily="34" charset="0"/>
      <p:regular r:id="rId24"/>
    </p:embeddedFont>
    <p:embeddedFont>
      <p:font typeface="Canva Sans Bold" panose="020B0803030501040103" pitchFamily="34" charset="0"/>
      <p:regular r:id="rId25"/>
      <p:bold r:id="rId26"/>
    </p:embeddedFont>
    <p:embeddedFont>
      <p:font typeface="Montserrat" pitchFamily="2" charset="77"/>
      <p:regular r:id="rId27"/>
      <p:bold r:id="rId28"/>
      <p:italic r:id="rId29"/>
      <p:boldItalic r:id="rId30"/>
    </p:embeddedFont>
    <p:embeddedFont>
      <p:font typeface="Montserrat Bold" pitchFamily="2" charset="77"/>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567" autoAdjust="0"/>
  </p:normalViewPr>
  <p:slideViewPr>
    <p:cSldViewPr>
      <p:cViewPr varScale="1">
        <p:scale>
          <a:sx n="65" d="100"/>
          <a:sy n="65" d="100"/>
        </p:scale>
        <p:origin x="126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4106515" y="2007181"/>
            <a:ext cx="10074970" cy="3347085"/>
          </a:xfrm>
          <a:prstGeom prst="rect">
            <a:avLst/>
          </a:prstGeom>
        </p:spPr>
        <p:txBody>
          <a:bodyPr lIns="0" tIns="0" rIns="0" bIns="0" rtlCol="0" anchor="t">
            <a:spAutoFit/>
          </a:bodyPr>
          <a:lstStyle/>
          <a:p>
            <a:pPr algn="ctr">
              <a:lnSpc>
                <a:spcPts val="13439"/>
              </a:lnSpc>
            </a:pPr>
            <a:r>
              <a:rPr lang="en-US" sz="9600" b="1">
                <a:solidFill>
                  <a:srgbClr val="1D1D1F"/>
                </a:solidFill>
                <a:latin typeface="Montserrat Bold"/>
                <a:ea typeface="Montserrat Bold"/>
                <a:cs typeface="Montserrat Bold"/>
                <a:sym typeface="Montserrat Bold"/>
              </a:rPr>
              <a:t>FACILITATORS TRAINING</a:t>
            </a:r>
          </a:p>
        </p:txBody>
      </p:sp>
      <p:sp>
        <p:nvSpPr>
          <p:cNvPr id="3" name="TextBox 3"/>
          <p:cNvSpPr txBox="1"/>
          <p:nvPr/>
        </p:nvSpPr>
        <p:spPr>
          <a:xfrm>
            <a:off x="4385708" y="5992441"/>
            <a:ext cx="9516585" cy="514350"/>
          </a:xfrm>
          <a:prstGeom prst="rect">
            <a:avLst/>
          </a:prstGeom>
        </p:spPr>
        <p:txBody>
          <a:bodyPr lIns="0" tIns="0" rIns="0" bIns="0" rtlCol="0" anchor="t">
            <a:spAutoFit/>
          </a:bodyPr>
          <a:lstStyle/>
          <a:p>
            <a:pPr algn="ctr">
              <a:lnSpc>
                <a:spcPts val="4200"/>
              </a:lnSpc>
            </a:pPr>
            <a:r>
              <a:rPr lang="en-US" sz="3000" b="1" spc="600">
                <a:solidFill>
                  <a:srgbClr val="1D1D1F"/>
                </a:solidFill>
                <a:latin typeface="Montserrat Bold"/>
                <a:ea typeface="Montserrat Bold"/>
                <a:cs typeface="Montserrat Bold"/>
                <a:sym typeface="Montserrat Bold"/>
              </a:rPr>
              <a:t>RHCCC FELLOWSHIPS LEARNING</a:t>
            </a:r>
          </a:p>
        </p:txBody>
      </p:sp>
      <p:sp>
        <p:nvSpPr>
          <p:cNvPr id="4" name="AutoShape 4"/>
          <p:cNvSpPr/>
          <p:nvPr/>
        </p:nvSpPr>
        <p:spPr>
          <a:xfrm>
            <a:off x="5553087" y="5678116"/>
            <a:ext cx="7181826" cy="0"/>
          </a:xfrm>
          <a:prstGeom prst="line">
            <a:avLst/>
          </a:prstGeom>
          <a:ln w="47625" cap="flat">
            <a:solidFill>
              <a:srgbClr val="A28231"/>
            </a:solidFill>
            <a:prstDash val="solid"/>
            <a:headEnd type="none" w="sm" len="sm"/>
            <a:tailEnd type="none" w="sm" len="sm"/>
          </a:ln>
        </p:spPr>
        <p:txBody>
          <a:bodyPr/>
          <a:lstStyle/>
          <a:p>
            <a:endParaRPr lang="en-US"/>
          </a:p>
        </p:txBody>
      </p:sp>
      <p:sp>
        <p:nvSpPr>
          <p:cNvPr id="5" name="TextBox 5"/>
          <p:cNvSpPr txBox="1"/>
          <p:nvPr/>
        </p:nvSpPr>
        <p:spPr>
          <a:xfrm>
            <a:off x="4385708" y="8743950"/>
            <a:ext cx="9516585" cy="514350"/>
          </a:xfrm>
          <a:prstGeom prst="rect">
            <a:avLst/>
          </a:prstGeom>
        </p:spPr>
        <p:txBody>
          <a:bodyPr lIns="0" tIns="0" rIns="0" bIns="0" rtlCol="0" anchor="t">
            <a:spAutoFit/>
          </a:bodyPr>
          <a:lstStyle/>
          <a:p>
            <a:pPr algn="ctr">
              <a:lnSpc>
                <a:spcPts val="4200"/>
              </a:lnSpc>
            </a:pPr>
            <a:r>
              <a:rPr lang="en-US" sz="3000" b="1" spc="600">
                <a:solidFill>
                  <a:srgbClr val="1D1D1F"/>
                </a:solidFill>
                <a:latin typeface="Montserrat Bold"/>
                <a:ea typeface="Montserrat Bold"/>
                <a:cs typeface="Montserrat Bold"/>
                <a:sym typeface="Montserrat Bold"/>
              </a:rPr>
              <a:t>P SOPHIA &amp; P KELVIN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 y="3360364"/>
            <a:ext cx="589985" cy="5153300"/>
            <a:chOff x="0" y="0"/>
            <a:chExt cx="155387" cy="1357248"/>
          </a:xfrm>
        </p:grpSpPr>
        <p:sp>
          <p:nvSpPr>
            <p:cNvPr id="3" name="Freeform 3"/>
            <p:cNvSpPr/>
            <p:nvPr/>
          </p:nvSpPr>
          <p:spPr>
            <a:xfrm>
              <a:off x="0" y="0"/>
              <a:ext cx="155387" cy="1357248"/>
            </a:xfrm>
            <a:custGeom>
              <a:avLst/>
              <a:gdLst/>
              <a:ahLst/>
              <a:cxnLst/>
              <a:rect l="l" t="t" r="r" b="b"/>
              <a:pathLst>
                <a:path w="155387" h="1357248">
                  <a:moveTo>
                    <a:pt x="0" y="0"/>
                  </a:moveTo>
                  <a:lnTo>
                    <a:pt x="155387" y="0"/>
                  </a:lnTo>
                  <a:lnTo>
                    <a:pt x="155387" y="1357248"/>
                  </a:lnTo>
                  <a:lnTo>
                    <a:pt x="0" y="1357248"/>
                  </a:lnTo>
                  <a:close/>
                </a:path>
              </a:pathLst>
            </a:custGeom>
            <a:solidFill>
              <a:srgbClr val="FFD699"/>
            </a:solidFill>
          </p:spPr>
          <p:txBody>
            <a:bodyPr/>
            <a:lstStyle/>
            <a:p>
              <a:endParaRPr lang="en-US"/>
            </a:p>
          </p:txBody>
        </p:sp>
        <p:sp>
          <p:nvSpPr>
            <p:cNvPr id="4" name="TextBox 4"/>
            <p:cNvSpPr txBox="1"/>
            <p:nvPr/>
          </p:nvSpPr>
          <p:spPr>
            <a:xfrm>
              <a:off x="0" y="-38100"/>
              <a:ext cx="155387" cy="139534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615212" y="2990994"/>
            <a:ext cx="13180242" cy="6671996"/>
          </a:xfrm>
          <a:custGeom>
            <a:avLst/>
            <a:gdLst/>
            <a:ahLst/>
            <a:cxnLst/>
            <a:rect l="l" t="t" r="r" b="b"/>
            <a:pathLst>
              <a:path w="13180242" h="6671996">
                <a:moveTo>
                  <a:pt x="0" y="0"/>
                </a:moveTo>
                <a:lnTo>
                  <a:pt x="13180243" y="0"/>
                </a:lnTo>
                <a:lnTo>
                  <a:pt x="13180243" y="6671996"/>
                </a:lnTo>
                <a:lnTo>
                  <a:pt x="0" y="6671996"/>
                </a:lnTo>
                <a:lnTo>
                  <a:pt x="0" y="0"/>
                </a:lnTo>
                <a:close/>
              </a:path>
            </a:pathLst>
          </a:custGeom>
          <a:blipFill>
            <a:blip r:embed="rId2"/>
            <a:stretch>
              <a:fillRect l="-22532" t="-10719" r="-23737" b="-9555"/>
            </a:stretch>
          </a:blipFill>
        </p:spPr>
        <p:txBody>
          <a:bodyPr/>
          <a:lstStyle/>
          <a:p>
            <a:endParaRPr lang="en-US"/>
          </a:p>
        </p:txBody>
      </p:sp>
      <p:sp>
        <p:nvSpPr>
          <p:cNvPr id="6" name="TextBox 6"/>
          <p:cNvSpPr txBox="1"/>
          <p:nvPr/>
        </p:nvSpPr>
        <p:spPr>
          <a:xfrm>
            <a:off x="842616" y="420455"/>
            <a:ext cx="8932342" cy="854075"/>
          </a:xfrm>
          <a:prstGeom prst="rect">
            <a:avLst/>
          </a:prstGeom>
        </p:spPr>
        <p:txBody>
          <a:bodyPr lIns="0" tIns="0" rIns="0" bIns="0" rtlCol="0" anchor="t">
            <a:spAutoFit/>
          </a:bodyPr>
          <a:lstStyle/>
          <a:p>
            <a:pPr algn="l">
              <a:lnSpc>
                <a:spcPts val="7000"/>
              </a:lnSpc>
            </a:pPr>
            <a:r>
              <a:rPr lang="en-US" sz="5000" b="1">
                <a:solidFill>
                  <a:srgbClr val="1D1D1F"/>
                </a:solidFill>
                <a:latin typeface="Montserrat Bold"/>
                <a:ea typeface="Montserrat Bold"/>
                <a:cs typeface="Montserrat Bold"/>
                <a:sym typeface="Montserrat Bold"/>
              </a:rPr>
              <a:t>TEACHER VS FACILITATOR</a:t>
            </a:r>
          </a:p>
        </p:txBody>
      </p:sp>
      <p:sp>
        <p:nvSpPr>
          <p:cNvPr id="7" name="TextBox 7"/>
          <p:cNvSpPr txBox="1"/>
          <p:nvPr/>
        </p:nvSpPr>
        <p:spPr>
          <a:xfrm>
            <a:off x="12171883" y="2184278"/>
            <a:ext cx="4722912" cy="606425"/>
          </a:xfrm>
          <a:prstGeom prst="rect">
            <a:avLst/>
          </a:prstGeom>
        </p:spPr>
        <p:txBody>
          <a:bodyPr lIns="0" tIns="0" rIns="0" bIns="0" rtlCol="0" anchor="t">
            <a:spAutoFit/>
          </a:bodyPr>
          <a:lstStyle/>
          <a:p>
            <a:pPr algn="ctr">
              <a:lnSpc>
                <a:spcPts val="4900"/>
              </a:lnSpc>
              <a:spcBef>
                <a:spcPct val="0"/>
              </a:spcBef>
            </a:pPr>
            <a:r>
              <a:rPr lang="en-US" sz="3500" b="1">
                <a:solidFill>
                  <a:srgbClr val="1D1D1F"/>
                </a:solidFill>
                <a:latin typeface="Montserrat Bold"/>
                <a:ea typeface="Montserrat Bold"/>
                <a:cs typeface="Montserrat Bold"/>
                <a:sym typeface="Montserrat Bold"/>
              </a:rPr>
              <a:t>CONTENT-FOCUSED</a:t>
            </a:r>
          </a:p>
        </p:txBody>
      </p:sp>
      <p:sp>
        <p:nvSpPr>
          <p:cNvPr id="8" name="TextBox 8"/>
          <p:cNvSpPr txBox="1"/>
          <p:nvPr/>
        </p:nvSpPr>
        <p:spPr>
          <a:xfrm>
            <a:off x="5308786" y="2184278"/>
            <a:ext cx="5130613" cy="582211"/>
          </a:xfrm>
          <a:prstGeom prst="rect">
            <a:avLst/>
          </a:prstGeom>
        </p:spPr>
        <p:txBody>
          <a:bodyPr wrap="square" lIns="0" tIns="0" rIns="0" bIns="0" rtlCol="0" anchor="t">
            <a:spAutoFit/>
          </a:bodyPr>
          <a:lstStyle/>
          <a:p>
            <a:pPr algn="ctr">
              <a:lnSpc>
                <a:spcPts val="4900"/>
              </a:lnSpc>
              <a:spcBef>
                <a:spcPct val="0"/>
              </a:spcBef>
            </a:pPr>
            <a:r>
              <a:rPr lang="en-US" sz="3500" b="1" dirty="0">
                <a:solidFill>
                  <a:srgbClr val="1D1D1F"/>
                </a:solidFill>
                <a:latin typeface="Montserrat Bold"/>
                <a:ea typeface="Montserrat Bold"/>
                <a:cs typeface="Montserrat Bold"/>
                <a:sym typeface="Montserrat Bold"/>
              </a:rPr>
              <a:t>PROCESS-FOCUSED</a:t>
            </a:r>
          </a:p>
        </p:txBody>
      </p:sp>
      <p:sp>
        <p:nvSpPr>
          <p:cNvPr id="9" name="TextBox 9"/>
          <p:cNvSpPr txBox="1"/>
          <p:nvPr/>
        </p:nvSpPr>
        <p:spPr>
          <a:xfrm>
            <a:off x="2121176" y="4537075"/>
            <a:ext cx="1841223" cy="582211"/>
          </a:xfrm>
          <a:prstGeom prst="rect">
            <a:avLst/>
          </a:prstGeom>
        </p:spPr>
        <p:txBody>
          <a:bodyPr wrap="square" lIns="0" tIns="0" rIns="0" bIns="0" rtlCol="0" anchor="t">
            <a:spAutoFit/>
          </a:bodyPr>
          <a:lstStyle/>
          <a:p>
            <a:pPr algn="ctr">
              <a:lnSpc>
                <a:spcPts val="4900"/>
              </a:lnSpc>
              <a:spcBef>
                <a:spcPct val="0"/>
              </a:spcBef>
            </a:pPr>
            <a:r>
              <a:rPr lang="en-US" sz="3500" b="1" dirty="0">
                <a:solidFill>
                  <a:srgbClr val="1D1D1F"/>
                </a:solidFill>
                <a:latin typeface="Montserrat Bold"/>
                <a:ea typeface="Montserrat Bold"/>
                <a:cs typeface="Montserrat Bold"/>
                <a:sym typeface="Montserrat Bold"/>
              </a:rPr>
              <a:t>GROUP</a:t>
            </a:r>
          </a:p>
        </p:txBody>
      </p:sp>
      <p:sp>
        <p:nvSpPr>
          <p:cNvPr id="10" name="TextBox 10"/>
          <p:cNvSpPr txBox="1"/>
          <p:nvPr/>
        </p:nvSpPr>
        <p:spPr>
          <a:xfrm>
            <a:off x="1692700" y="7733979"/>
            <a:ext cx="2577257" cy="606425"/>
          </a:xfrm>
          <a:prstGeom prst="rect">
            <a:avLst/>
          </a:prstGeom>
        </p:spPr>
        <p:txBody>
          <a:bodyPr lIns="0" tIns="0" rIns="0" bIns="0" rtlCol="0" anchor="t">
            <a:spAutoFit/>
          </a:bodyPr>
          <a:lstStyle/>
          <a:p>
            <a:pPr algn="ctr">
              <a:lnSpc>
                <a:spcPts val="4900"/>
              </a:lnSpc>
              <a:spcBef>
                <a:spcPct val="0"/>
              </a:spcBef>
            </a:pPr>
            <a:r>
              <a:rPr lang="en-US" sz="3500" b="1">
                <a:solidFill>
                  <a:srgbClr val="1D1D1F"/>
                </a:solidFill>
                <a:latin typeface="Montserrat Bold"/>
                <a:ea typeface="Montserrat Bold"/>
                <a:cs typeface="Montserrat Bold"/>
                <a:sym typeface="Montserrat Bold"/>
              </a:rPr>
              <a:t>PERSONAL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 y="3360364"/>
            <a:ext cx="589985" cy="5153300"/>
            <a:chOff x="0" y="0"/>
            <a:chExt cx="155387" cy="1357248"/>
          </a:xfrm>
        </p:grpSpPr>
        <p:sp>
          <p:nvSpPr>
            <p:cNvPr id="3" name="Freeform 3"/>
            <p:cNvSpPr/>
            <p:nvPr/>
          </p:nvSpPr>
          <p:spPr>
            <a:xfrm>
              <a:off x="0" y="0"/>
              <a:ext cx="155387" cy="1357248"/>
            </a:xfrm>
            <a:custGeom>
              <a:avLst/>
              <a:gdLst/>
              <a:ahLst/>
              <a:cxnLst/>
              <a:rect l="l" t="t" r="r" b="b"/>
              <a:pathLst>
                <a:path w="155387" h="1357248">
                  <a:moveTo>
                    <a:pt x="0" y="0"/>
                  </a:moveTo>
                  <a:lnTo>
                    <a:pt x="155387" y="0"/>
                  </a:lnTo>
                  <a:lnTo>
                    <a:pt x="155387" y="1357248"/>
                  </a:lnTo>
                  <a:lnTo>
                    <a:pt x="0" y="1357248"/>
                  </a:lnTo>
                  <a:close/>
                </a:path>
              </a:pathLst>
            </a:custGeom>
            <a:solidFill>
              <a:srgbClr val="FFD699"/>
            </a:solidFill>
          </p:spPr>
          <p:txBody>
            <a:bodyPr/>
            <a:lstStyle/>
            <a:p>
              <a:endParaRPr lang="en-US"/>
            </a:p>
          </p:txBody>
        </p:sp>
        <p:sp>
          <p:nvSpPr>
            <p:cNvPr id="4" name="TextBox 4"/>
            <p:cNvSpPr txBox="1"/>
            <p:nvPr/>
          </p:nvSpPr>
          <p:spPr>
            <a:xfrm>
              <a:off x="0" y="-38100"/>
              <a:ext cx="155387" cy="1395348"/>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842616" y="420455"/>
            <a:ext cx="10690968" cy="854075"/>
          </a:xfrm>
          <a:prstGeom prst="rect">
            <a:avLst/>
          </a:prstGeom>
        </p:spPr>
        <p:txBody>
          <a:bodyPr lIns="0" tIns="0" rIns="0" bIns="0" rtlCol="0" anchor="t">
            <a:spAutoFit/>
          </a:bodyPr>
          <a:lstStyle/>
          <a:p>
            <a:pPr algn="l">
              <a:lnSpc>
                <a:spcPts val="7000"/>
              </a:lnSpc>
            </a:pPr>
            <a:r>
              <a:rPr lang="en-US" sz="5000" b="1">
                <a:solidFill>
                  <a:srgbClr val="1D1D1F"/>
                </a:solidFill>
                <a:latin typeface="Montserrat Bold"/>
                <a:ea typeface="Montserrat Bold"/>
                <a:cs typeface="Montserrat Bold"/>
                <a:sym typeface="Montserrat Bold"/>
              </a:rPr>
              <a:t>HEART OF A FACILITATOR</a:t>
            </a:r>
          </a:p>
        </p:txBody>
      </p:sp>
      <p:sp>
        <p:nvSpPr>
          <p:cNvPr id="6" name="TextBox 6"/>
          <p:cNvSpPr txBox="1"/>
          <p:nvPr/>
        </p:nvSpPr>
        <p:spPr>
          <a:xfrm>
            <a:off x="3459287" y="4581290"/>
            <a:ext cx="11369427" cy="2171700"/>
          </a:xfrm>
          <a:prstGeom prst="rect">
            <a:avLst/>
          </a:prstGeom>
        </p:spPr>
        <p:txBody>
          <a:bodyPr lIns="0" tIns="0" rIns="0" bIns="0" rtlCol="0" anchor="t">
            <a:spAutoFit/>
          </a:bodyPr>
          <a:lstStyle/>
          <a:p>
            <a:pPr algn="ctr">
              <a:lnSpc>
                <a:spcPts val="9000"/>
              </a:lnSpc>
            </a:pPr>
            <a:r>
              <a:rPr lang="en-US" sz="4500" b="1">
                <a:solidFill>
                  <a:srgbClr val="1D1D1F"/>
                </a:solidFill>
                <a:latin typeface="Montserrat Bold"/>
                <a:ea typeface="Montserrat Bold"/>
                <a:cs typeface="Montserrat Bold"/>
                <a:sym typeface="Montserrat Bold"/>
              </a:rPr>
              <a:t>WHAT ATTITUDES ARE REQUIRED OF </a:t>
            </a:r>
          </a:p>
          <a:p>
            <a:pPr algn="ctr">
              <a:lnSpc>
                <a:spcPts val="9000"/>
              </a:lnSpc>
              <a:spcBef>
                <a:spcPct val="0"/>
              </a:spcBef>
            </a:pPr>
            <a:r>
              <a:rPr lang="en-US" sz="4500" b="1">
                <a:solidFill>
                  <a:srgbClr val="1D1D1F"/>
                </a:solidFill>
                <a:latin typeface="Montserrat Bold"/>
                <a:ea typeface="Montserrat Bold"/>
                <a:cs typeface="Montserrat Bold"/>
                <a:sym typeface="Montserrat Bold"/>
              </a:rPr>
              <a:t>A FACILITATOR?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 y="3360364"/>
            <a:ext cx="589985" cy="5153300"/>
            <a:chOff x="0" y="0"/>
            <a:chExt cx="155387" cy="1357248"/>
          </a:xfrm>
        </p:grpSpPr>
        <p:sp>
          <p:nvSpPr>
            <p:cNvPr id="3" name="Freeform 3"/>
            <p:cNvSpPr/>
            <p:nvPr/>
          </p:nvSpPr>
          <p:spPr>
            <a:xfrm>
              <a:off x="0" y="0"/>
              <a:ext cx="155387" cy="1357248"/>
            </a:xfrm>
            <a:custGeom>
              <a:avLst/>
              <a:gdLst/>
              <a:ahLst/>
              <a:cxnLst/>
              <a:rect l="l" t="t" r="r" b="b"/>
              <a:pathLst>
                <a:path w="155387" h="1357248">
                  <a:moveTo>
                    <a:pt x="0" y="0"/>
                  </a:moveTo>
                  <a:lnTo>
                    <a:pt x="155387" y="0"/>
                  </a:lnTo>
                  <a:lnTo>
                    <a:pt x="155387" y="1357248"/>
                  </a:lnTo>
                  <a:lnTo>
                    <a:pt x="0" y="1357248"/>
                  </a:lnTo>
                  <a:close/>
                </a:path>
              </a:pathLst>
            </a:custGeom>
            <a:solidFill>
              <a:srgbClr val="FFD699"/>
            </a:solidFill>
          </p:spPr>
          <p:txBody>
            <a:bodyPr/>
            <a:lstStyle/>
            <a:p>
              <a:endParaRPr lang="en-US"/>
            </a:p>
          </p:txBody>
        </p:sp>
        <p:sp>
          <p:nvSpPr>
            <p:cNvPr id="4" name="TextBox 4"/>
            <p:cNvSpPr txBox="1"/>
            <p:nvPr/>
          </p:nvSpPr>
          <p:spPr>
            <a:xfrm>
              <a:off x="0" y="-38100"/>
              <a:ext cx="155387" cy="139534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9809882" y="1876048"/>
            <a:ext cx="8213793" cy="8182991"/>
          </a:xfrm>
          <a:custGeom>
            <a:avLst/>
            <a:gdLst/>
            <a:ahLst/>
            <a:cxnLst/>
            <a:rect l="l" t="t" r="r" b="b"/>
            <a:pathLst>
              <a:path w="8213793" h="8182991">
                <a:moveTo>
                  <a:pt x="0" y="0"/>
                </a:moveTo>
                <a:lnTo>
                  <a:pt x="8213793" y="0"/>
                </a:lnTo>
                <a:lnTo>
                  <a:pt x="8213793" y="8182991"/>
                </a:lnTo>
                <a:lnTo>
                  <a:pt x="0" y="818299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842616" y="420455"/>
            <a:ext cx="10690968" cy="854075"/>
          </a:xfrm>
          <a:prstGeom prst="rect">
            <a:avLst/>
          </a:prstGeom>
        </p:spPr>
        <p:txBody>
          <a:bodyPr lIns="0" tIns="0" rIns="0" bIns="0" rtlCol="0" anchor="t">
            <a:spAutoFit/>
          </a:bodyPr>
          <a:lstStyle/>
          <a:p>
            <a:pPr algn="l">
              <a:lnSpc>
                <a:spcPts val="7000"/>
              </a:lnSpc>
            </a:pPr>
            <a:r>
              <a:rPr lang="en-US" sz="5000" b="1">
                <a:solidFill>
                  <a:srgbClr val="1D1D1F"/>
                </a:solidFill>
                <a:latin typeface="Montserrat Bold"/>
                <a:ea typeface="Montserrat Bold"/>
                <a:cs typeface="Montserrat Bold"/>
                <a:sym typeface="Montserrat Bold"/>
              </a:rPr>
              <a:t>HEART OF A FACILITATOR</a:t>
            </a:r>
          </a:p>
        </p:txBody>
      </p:sp>
      <p:sp>
        <p:nvSpPr>
          <p:cNvPr id="7" name="TextBox 7"/>
          <p:cNvSpPr txBox="1"/>
          <p:nvPr/>
        </p:nvSpPr>
        <p:spPr>
          <a:xfrm>
            <a:off x="1894791" y="3320815"/>
            <a:ext cx="5984230" cy="4937125"/>
          </a:xfrm>
          <a:prstGeom prst="rect">
            <a:avLst/>
          </a:prstGeom>
        </p:spPr>
        <p:txBody>
          <a:bodyPr lIns="0" tIns="0" rIns="0" bIns="0" rtlCol="0" anchor="t">
            <a:spAutoFit/>
          </a:bodyPr>
          <a:lstStyle/>
          <a:p>
            <a:pPr marL="863599" lvl="1" indent="-431800" algn="l">
              <a:lnSpc>
                <a:spcPts val="7999"/>
              </a:lnSpc>
              <a:buFont typeface="Arial"/>
              <a:buChar char="•"/>
            </a:pPr>
            <a:r>
              <a:rPr lang="en-US" sz="3999">
                <a:solidFill>
                  <a:srgbClr val="1D1D1F"/>
                </a:solidFill>
                <a:latin typeface="Montserrat"/>
                <a:ea typeface="Montserrat"/>
                <a:cs typeface="Montserrat"/>
                <a:sym typeface="Montserrat"/>
              </a:rPr>
              <a:t>CURIOSITY</a:t>
            </a:r>
          </a:p>
          <a:p>
            <a:pPr marL="863599" lvl="1" indent="-431800" algn="l">
              <a:lnSpc>
                <a:spcPts val="7999"/>
              </a:lnSpc>
              <a:buFont typeface="Arial"/>
              <a:buChar char="•"/>
            </a:pPr>
            <a:r>
              <a:rPr lang="en-US" sz="3999">
                <a:solidFill>
                  <a:srgbClr val="1D1D1F"/>
                </a:solidFill>
                <a:latin typeface="Montserrat"/>
                <a:ea typeface="Montserrat"/>
                <a:cs typeface="Montserrat"/>
                <a:sym typeface="Montserrat"/>
              </a:rPr>
              <a:t>ACTIVE LISTENING</a:t>
            </a:r>
          </a:p>
          <a:p>
            <a:pPr marL="863599" lvl="1" indent="-431800" algn="l">
              <a:lnSpc>
                <a:spcPts val="7999"/>
              </a:lnSpc>
              <a:buFont typeface="Arial"/>
              <a:buChar char="•"/>
            </a:pPr>
            <a:r>
              <a:rPr lang="en-US" sz="3999">
                <a:solidFill>
                  <a:srgbClr val="1D1D1F"/>
                </a:solidFill>
                <a:latin typeface="Montserrat"/>
                <a:ea typeface="Montserrat"/>
                <a:cs typeface="Montserrat"/>
                <a:sym typeface="Montserrat"/>
              </a:rPr>
              <a:t>INCLUSIVE</a:t>
            </a:r>
          </a:p>
          <a:p>
            <a:pPr marL="863599" lvl="1" indent="-431800" algn="l">
              <a:lnSpc>
                <a:spcPts val="7999"/>
              </a:lnSpc>
              <a:buFont typeface="Arial"/>
              <a:buChar char="•"/>
            </a:pPr>
            <a:r>
              <a:rPr lang="en-US" sz="3999">
                <a:solidFill>
                  <a:srgbClr val="1D1D1F"/>
                </a:solidFill>
                <a:latin typeface="Montserrat"/>
                <a:ea typeface="Montserrat"/>
                <a:cs typeface="Montserrat"/>
                <a:sym typeface="Montserrat"/>
              </a:rPr>
              <a:t>FLEXIBLE</a:t>
            </a:r>
          </a:p>
          <a:p>
            <a:pPr marL="863599" lvl="1" indent="-431800" algn="l">
              <a:lnSpc>
                <a:spcPts val="7999"/>
              </a:lnSpc>
              <a:buFont typeface="Arial"/>
              <a:buChar char="•"/>
            </a:pPr>
            <a:r>
              <a:rPr lang="en-US" sz="3999">
                <a:solidFill>
                  <a:srgbClr val="1D1D1F"/>
                </a:solidFill>
                <a:latin typeface="Montserrat"/>
                <a:ea typeface="Montserrat"/>
                <a:cs typeface="Montserrat"/>
                <a:sym typeface="Montserrat"/>
              </a:rPr>
              <a:t>MUTUAL LEARNING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 y="3360364"/>
            <a:ext cx="589985" cy="5153300"/>
            <a:chOff x="0" y="0"/>
            <a:chExt cx="155387" cy="1357248"/>
          </a:xfrm>
        </p:grpSpPr>
        <p:sp>
          <p:nvSpPr>
            <p:cNvPr id="3" name="Freeform 3"/>
            <p:cNvSpPr/>
            <p:nvPr/>
          </p:nvSpPr>
          <p:spPr>
            <a:xfrm>
              <a:off x="0" y="0"/>
              <a:ext cx="155387" cy="1357248"/>
            </a:xfrm>
            <a:custGeom>
              <a:avLst/>
              <a:gdLst/>
              <a:ahLst/>
              <a:cxnLst/>
              <a:rect l="l" t="t" r="r" b="b"/>
              <a:pathLst>
                <a:path w="155387" h="1357248">
                  <a:moveTo>
                    <a:pt x="0" y="0"/>
                  </a:moveTo>
                  <a:lnTo>
                    <a:pt x="155387" y="0"/>
                  </a:lnTo>
                  <a:lnTo>
                    <a:pt x="155387" y="1357248"/>
                  </a:lnTo>
                  <a:lnTo>
                    <a:pt x="0" y="1357248"/>
                  </a:lnTo>
                  <a:close/>
                </a:path>
              </a:pathLst>
            </a:custGeom>
            <a:solidFill>
              <a:srgbClr val="FFD699"/>
            </a:solidFill>
          </p:spPr>
          <p:txBody>
            <a:bodyPr/>
            <a:lstStyle/>
            <a:p>
              <a:endParaRPr lang="en-US"/>
            </a:p>
          </p:txBody>
        </p:sp>
        <p:sp>
          <p:nvSpPr>
            <p:cNvPr id="4" name="TextBox 4"/>
            <p:cNvSpPr txBox="1"/>
            <p:nvPr/>
          </p:nvSpPr>
          <p:spPr>
            <a:xfrm>
              <a:off x="0" y="-38100"/>
              <a:ext cx="155387" cy="1395348"/>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842616" y="420455"/>
            <a:ext cx="10690968" cy="854075"/>
          </a:xfrm>
          <a:prstGeom prst="rect">
            <a:avLst/>
          </a:prstGeom>
        </p:spPr>
        <p:txBody>
          <a:bodyPr lIns="0" tIns="0" rIns="0" bIns="0" rtlCol="0" anchor="t">
            <a:spAutoFit/>
          </a:bodyPr>
          <a:lstStyle/>
          <a:p>
            <a:pPr algn="l">
              <a:lnSpc>
                <a:spcPts val="7000"/>
              </a:lnSpc>
            </a:pPr>
            <a:r>
              <a:rPr lang="en-US" sz="5000" b="1">
                <a:solidFill>
                  <a:srgbClr val="1D1D1F"/>
                </a:solidFill>
                <a:latin typeface="Montserrat Bold"/>
                <a:ea typeface="Montserrat Bold"/>
                <a:cs typeface="Montserrat Bold"/>
                <a:sym typeface="Montserrat Bold"/>
              </a:rPr>
              <a:t>ADULT LEARNING MOTIVATION</a:t>
            </a:r>
          </a:p>
        </p:txBody>
      </p:sp>
      <p:grpSp>
        <p:nvGrpSpPr>
          <p:cNvPr id="6" name="Group 6"/>
          <p:cNvGrpSpPr/>
          <p:nvPr/>
        </p:nvGrpSpPr>
        <p:grpSpPr>
          <a:xfrm>
            <a:off x="4190641" y="1691352"/>
            <a:ext cx="9906718" cy="8264406"/>
            <a:chOff x="0" y="0"/>
            <a:chExt cx="13208957" cy="11019209"/>
          </a:xfrm>
        </p:grpSpPr>
        <p:sp>
          <p:nvSpPr>
            <p:cNvPr id="7" name="Freeform 7"/>
            <p:cNvSpPr/>
            <p:nvPr/>
          </p:nvSpPr>
          <p:spPr>
            <a:xfrm>
              <a:off x="0" y="0"/>
              <a:ext cx="12544466" cy="11019209"/>
            </a:xfrm>
            <a:custGeom>
              <a:avLst/>
              <a:gdLst/>
              <a:ahLst/>
              <a:cxnLst/>
              <a:rect l="l" t="t" r="r" b="b"/>
              <a:pathLst>
                <a:path w="12544466" h="11019209">
                  <a:moveTo>
                    <a:pt x="0" y="0"/>
                  </a:moveTo>
                  <a:lnTo>
                    <a:pt x="12544466" y="0"/>
                  </a:lnTo>
                  <a:lnTo>
                    <a:pt x="12544466" y="11019209"/>
                  </a:lnTo>
                  <a:lnTo>
                    <a:pt x="0" y="11019209"/>
                  </a:lnTo>
                  <a:lnTo>
                    <a:pt x="0" y="0"/>
                  </a:lnTo>
                  <a:close/>
                </a:path>
              </a:pathLst>
            </a:custGeom>
            <a:blipFill>
              <a:blip r:embed="rId2"/>
              <a:stretch>
                <a:fillRect/>
              </a:stretch>
            </a:blipFill>
          </p:spPr>
          <p:txBody>
            <a:bodyPr/>
            <a:lstStyle/>
            <a:p>
              <a:endParaRPr lang="en-US"/>
            </a:p>
          </p:txBody>
        </p:sp>
        <p:grpSp>
          <p:nvGrpSpPr>
            <p:cNvPr id="8" name="Group 8"/>
            <p:cNvGrpSpPr/>
            <p:nvPr/>
          </p:nvGrpSpPr>
          <p:grpSpPr>
            <a:xfrm>
              <a:off x="9797203" y="682241"/>
              <a:ext cx="3411754" cy="3114374"/>
              <a:chOff x="0" y="0"/>
              <a:chExt cx="628525" cy="573741"/>
            </a:xfrm>
          </p:grpSpPr>
          <p:sp>
            <p:nvSpPr>
              <p:cNvPr id="9" name="Freeform 9"/>
              <p:cNvSpPr/>
              <p:nvPr/>
            </p:nvSpPr>
            <p:spPr>
              <a:xfrm>
                <a:off x="0" y="0"/>
                <a:ext cx="628525" cy="573741"/>
              </a:xfrm>
              <a:custGeom>
                <a:avLst/>
                <a:gdLst/>
                <a:ahLst/>
                <a:cxnLst/>
                <a:rect l="l" t="t" r="r" b="b"/>
                <a:pathLst>
                  <a:path w="628525" h="573741">
                    <a:moveTo>
                      <a:pt x="0" y="0"/>
                    </a:moveTo>
                    <a:lnTo>
                      <a:pt x="628525" y="0"/>
                    </a:lnTo>
                    <a:lnTo>
                      <a:pt x="628525" y="573741"/>
                    </a:lnTo>
                    <a:lnTo>
                      <a:pt x="0" y="573741"/>
                    </a:lnTo>
                    <a:close/>
                  </a:path>
                </a:pathLst>
              </a:custGeom>
              <a:solidFill>
                <a:srgbClr val="FFFFFF"/>
              </a:solidFill>
            </p:spPr>
            <p:txBody>
              <a:bodyPr/>
              <a:lstStyle/>
              <a:p>
                <a:endParaRPr lang="en-US"/>
              </a:p>
            </p:txBody>
          </p:sp>
          <p:sp>
            <p:nvSpPr>
              <p:cNvPr id="10" name="TextBox 10"/>
              <p:cNvSpPr txBox="1"/>
              <p:nvPr/>
            </p:nvSpPr>
            <p:spPr>
              <a:xfrm>
                <a:off x="0" y="-38100"/>
                <a:ext cx="628525" cy="611841"/>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9797203" y="7636117"/>
              <a:ext cx="3411754" cy="3114374"/>
              <a:chOff x="0" y="0"/>
              <a:chExt cx="628525" cy="573741"/>
            </a:xfrm>
          </p:grpSpPr>
          <p:sp>
            <p:nvSpPr>
              <p:cNvPr id="12" name="Freeform 12"/>
              <p:cNvSpPr/>
              <p:nvPr/>
            </p:nvSpPr>
            <p:spPr>
              <a:xfrm>
                <a:off x="0" y="0"/>
                <a:ext cx="628525" cy="573741"/>
              </a:xfrm>
              <a:custGeom>
                <a:avLst/>
                <a:gdLst/>
                <a:ahLst/>
                <a:cxnLst/>
                <a:rect l="l" t="t" r="r" b="b"/>
                <a:pathLst>
                  <a:path w="628525" h="573741">
                    <a:moveTo>
                      <a:pt x="0" y="0"/>
                    </a:moveTo>
                    <a:lnTo>
                      <a:pt x="628525" y="0"/>
                    </a:lnTo>
                    <a:lnTo>
                      <a:pt x="628525" y="573741"/>
                    </a:lnTo>
                    <a:lnTo>
                      <a:pt x="0" y="573741"/>
                    </a:lnTo>
                    <a:close/>
                  </a:path>
                </a:pathLst>
              </a:custGeom>
              <a:solidFill>
                <a:srgbClr val="FFFFFF"/>
              </a:solidFill>
            </p:spPr>
            <p:txBody>
              <a:bodyPr/>
              <a:lstStyle/>
              <a:p>
                <a:endParaRPr lang="en-US"/>
              </a:p>
            </p:txBody>
          </p:sp>
          <p:sp>
            <p:nvSpPr>
              <p:cNvPr id="13" name="TextBox 13"/>
              <p:cNvSpPr txBox="1"/>
              <p:nvPr/>
            </p:nvSpPr>
            <p:spPr>
              <a:xfrm>
                <a:off x="0" y="-38100"/>
                <a:ext cx="628525" cy="611841"/>
              </a:xfrm>
              <a:prstGeom prst="rect">
                <a:avLst/>
              </a:prstGeom>
            </p:spPr>
            <p:txBody>
              <a:bodyPr lIns="50800" tIns="50800" rIns="50800" bIns="50800" rtlCol="0" anchor="ctr"/>
              <a:lstStyle/>
              <a:p>
                <a:pPr algn="ctr">
                  <a:lnSpc>
                    <a:spcPts val="2659"/>
                  </a:lnSpc>
                </a:pPr>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 y="3360364"/>
            <a:ext cx="589985" cy="5153300"/>
            <a:chOff x="0" y="0"/>
            <a:chExt cx="155387" cy="1357248"/>
          </a:xfrm>
        </p:grpSpPr>
        <p:sp>
          <p:nvSpPr>
            <p:cNvPr id="3" name="Freeform 3"/>
            <p:cNvSpPr/>
            <p:nvPr/>
          </p:nvSpPr>
          <p:spPr>
            <a:xfrm>
              <a:off x="0" y="0"/>
              <a:ext cx="155387" cy="1357248"/>
            </a:xfrm>
            <a:custGeom>
              <a:avLst/>
              <a:gdLst/>
              <a:ahLst/>
              <a:cxnLst/>
              <a:rect l="l" t="t" r="r" b="b"/>
              <a:pathLst>
                <a:path w="155387" h="1357248">
                  <a:moveTo>
                    <a:pt x="0" y="0"/>
                  </a:moveTo>
                  <a:lnTo>
                    <a:pt x="155387" y="0"/>
                  </a:lnTo>
                  <a:lnTo>
                    <a:pt x="155387" y="1357248"/>
                  </a:lnTo>
                  <a:lnTo>
                    <a:pt x="0" y="1357248"/>
                  </a:lnTo>
                  <a:close/>
                </a:path>
              </a:pathLst>
            </a:custGeom>
            <a:solidFill>
              <a:srgbClr val="FFD699"/>
            </a:solidFill>
          </p:spPr>
          <p:txBody>
            <a:bodyPr/>
            <a:lstStyle/>
            <a:p>
              <a:endParaRPr lang="en-US"/>
            </a:p>
          </p:txBody>
        </p:sp>
        <p:sp>
          <p:nvSpPr>
            <p:cNvPr id="4" name="TextBox 4"/>
            <p:cNvSpPr txBox="1"/>
            <p:nvPr/>
          </p:nvSpPr>
          <p:spPr>
            <a:xfrm>
              <a:off x="0" y="-38100"/>
              <a:ext cx="155387" cy="139534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842616" y="2521040"/>
            <a:ext cx="8769537" cy="7315745"/>
            <a:chOff x="0" y="0"/>
            <a:chExt cx="11692716" cy="9754327"/>
          </a:xfrm>
        </p:grpSpPr>
        <p:sp>
          <p:nvSpPr>
            <p:cNvPr id="6" name="Freeform 6"/>
            <p:cNvSpPr/>
            <p:nvPr/>
          </p:nvSpPr>
          <p:spPr>
            <a:xfrm>
              <a:off x="0" y="0"/>
              <a:ext cx="11104502" cy="9754327"/>
            </a:xfrm>
            <a:custGeom>
              <a:avLst/>
              <a:gdLst/>
              <a:ahLst/>
              <a:cxnLst/>
              <a:rect l="l" t="t" r="r" b="b"/>
              <a:pathLst>
                <a:path w="11104502" h="9754327">
                  <a:moveTo>
                    <a:pt x="0" y="0"/>
                  </a:moveTo>
                  <a:lnTo>
                    <a:pt x="11104502" y="0"/>
                  </a:lnTo>
                  <a:lnTo>
                    <a:pt x="11104502" y="9754327"/>
                  </a:lnTo>
                  <a:lnTo>
                    <a:pt x="0" y="9754327"/>
                  </a:lnTo>
                  <a:lnTo>
                    <a:pt x="0" y="0"/>
                  </a:lnTo>
                  <a:close/>
                </a:path>
              </a:pathLst>
            </a:custGeom>
            <a:blipFill>
              <a:blip r:embed="rId2"/>
              <a:stretch>
                <a:fillRect/>
              </a:stretch>
            </a:blipFill>
          </p:spPr>
          <p:txBody>
            <a:bodyPr/>
            <a:lstStyle/>
            <a:p>
              <a:endParaRPr lang="en-US"/>
            </a:p>
          </p:txBody>
        </p:sp>
        <p:grpSp>
          <p:nvGrpSpPr>
            <p:cNvPr id="7" name="Group 7"/>
            <p:cNvGrpSpPr/>
            <p:nvPr/>
          </p:nvGrpSpPr>
          <p:grpSpPr>
            <a:xfrm>
              <a:off x="8672593" y="603928"/>
              <a:ext cx="3020123" cy="2756879"/>
              <a:chOff x="0" y="0"/>
              <a:chExt cx="628525" cy="573741"/>
            </a:xfrm>
          </p:grpSpPr>
          <p:sp>
            <p:nvSpPr>
              <p:cNvPr id="8" name="Freeform 8"/>
              <p:cNvSpPr/>
              <p:nvPr/>
            </p:nvSpPr>
            <p:spPr>
              <a:xfrm>
                <a:off x="0" y="0"/>
                <a:ext cx="628525" cy="573741"/>
              </a:xfrm>
              <a:custGeom>
                <a:avLst/>
                <a:gdLst/>
                <a:ahLst/>
                <a:cxnLst/>
                <a:rect l="l" t="t" r="r" b="b"/>
                <a:pathLst>
                  <a:path w="628525" h="573741">
                    <a:moveTo>
                      <a:pt x="0" y="0"/>
                    </a:moveTo>
                    <a:lnTo>
                      <a:pt x="628525" y="0"/>
                    </a:lnTo>
                    <a:lnTo>
                      <a:pt x="628525" y="573741"/>
                    </a:lnTo>
                    <a:lnTo>
                      <a:pt x="0" y="573741"/>
                    </a:lnTo>
                    <a:close/>
                  </a:path>
                </a:pathLst>
              </a:custGeom>
              <a:solidFill>
                <a:srgbClr val="FFFFFF"/>
              </a:solidFill>
            </p:spPr>
            <p:txBody>
              <a:bodyPr/>
              <a:lstStyle/>
              <a:p>
                <a:endParaRPr lang="en-US"/>
              </a:p>
            </p:txBody>
          </p:sp>
          <p:sp>
            <p:nvSpPr>
              <p:cNvPr id="9" name="TextBox 9"/>
              <p:cNvSpPr txBox="1"/>
              <p:nvPr/>
            </p:nvSpPr>
            <p:spPr>
              <a:xfrm>
                <a:off x="0" y="-38100"/>
                <a:ext cx="628525" cy="611841"/>
              </a:xfrm>
              <a:prstGeom prst="rect">
                <a:avLst/>
              </a:prstGeom>
            </p:spPr>
            <p:txBody>
              <a:bodyPr lIns="50800" tIns="50800" rIns="50800" bIns="50800" rtlCol="0" anchor="ctr"/>
              <a:lstStyle/>
              <a:p>
                <a:pPr algn="ctr">
                  <a:lnSpc>
                    <a:spcPts val="2660"/>
                  </a:lnSpc>
                </a:pPr>
                <a:endParaRPr/>
              </a:p>
            </p:txBody>
          </p:sp>
        </p:grpSp>
        <p:grpSp>
          <p:nvGrpSpPr>
            <p:cNvPr id="10" name="Group 10"/>
            <p:cNvGrpSpPr/>
            <p:nvPr/>
          </p:nvGrpSpPr>
          <p:grpSpPr>
            <a:xfrm>
              <a:off x="8672593" y="6759576"/>
              <a:ext cx="3020123" cy="2756879"/>
              <a:chOff x="0" y="0"/>
              <a:chExt cx="628525" cy="573741"/>
            </a:xfrm>
          </p:grpSpPr>
          <p:sp>
            <p:nvSpPr>
              <p:cNvPr id="11" name="Freeform 11"/>
              <p:cNvSpPr/>
              <p:nvPr/>
            </p:nvSpPr>
            <p:spPr>
              <a:xfrm>
                <a:off x="0" y="0"/>
                <a:ext cx="628525" cy="573741"/>
              </a:xfrm>
              <a:custGeom>
                <a:avLst/>
                <a:gdLst/>
                <a:ahLst/>
                <a:cxnLst/>
                <a:rect l="l" t="t" r="r" b="b"/>
                <a:pathLst>
                  <a:path w="628525" h="573741">
                    <a:moveTo>
                      <a:pt x="0" y="0"/>
                    </a:moveTo>
                    <a:lnTo>
                      <a:pt x="628525" y="0"/>
                    </a:lnTo>
                    <a:lnTo>
                      <a:pt x="628525" y="573741"/>
                    </a:lnTo>
                    <a:lnTo>
                      <a:pt x="0" y="573741"/>
                    </a:lnTo>
                    <a:close/>
                  </a:path>
                </a:pathLst>
              </a:custGeom>
              <a:solidFill>
                <a:srgbClr val="FFFFFF"/>
              </a:solidFill>
            </p:spPr>
            <p:txBody>
              <a:bodyPr/>
              <a:lstStyle/>
              <a:p>
                <a:endParaRPr lang="en-US"/>
              </a:p>
            </p:txBody>
          </p:sp>
          <p:sp>
            <p:nvSpPr>
              <p:cNvPr id="12" name="TextBox 12"/>
              <p:cNvSpPr txBox="1"/>
              <p:nvPr/>
            </p:nvSpPr>
            <p:spPr>
              <a:xfrm>
                <a:off x="0" y="-38100"/>
                <a:ext cx="628525" cy="611841"/>
              </a:xfrm>
              <a:prstGeom prst="rect">
                <a:avLst/>
              </a:prstGeom>
            </p:spPr>
            <p:txBody>
              <a:bodyPr lIns="50800" tIns="50800" rIns="50800" bIns="50800" rtlCol="0" anchor="ctr"/>
              <a:lstStyle/>
              <a:p>
                <a:pPr algn="ctr">
                  <a:lnSpc>
                    <a:spcPts val="2660"/>
                  </a:lnSpc>
                </a:pPr>
                <a:endParaRPr/>
              </a:p>
            </p:txBody>
          </p:sp>
        </p:grpSp>
      </p:grpSp>
      <p:sp>
        <p:nvSpPr>
          <p:cNvPr id="13" name="TextBox 13"/>
          <p:cNvSpPr txBox="1"/>
          <p:nvPr/>
        </p:nvSpPr>
        <p:spPr>
          <a:xfrm>
            <a:off x="842616" y="420455"/>
            <a:ext cx="11314997" cy="1739900"/>
          </a:xfrm>
          <a:prstGeom prst="rect">
            <a:avLst/>
          </a:prstGeom>
        </p:spPr>
        <p:txBody>
          <a:bodyPr lIns="0" tIns="0" rIns="0" bIns="0" rtlCol="0" anchor="t">
            <a:spAutoFit/>
          </a:bodyPr>
          <a:lstStyle/>
          <a:p>
            <a:pPr algn="l">
              <a:lnSpc>
                <a:spcPts val="7000"/>
              </a:lnSpc>
            </a:pPr>
            <a:r>
              <a:rPr lang="en-US" sz="5000" b="1">
                <a:solidFill>
                  <a:srgbClr val="1D1D1F"/>
                </a:solidFill>
                <a:latin typeface="Montserrat Bold"/>
                <a:ea typeface="Montserrat Bold"/>
                <a:cs typeface="Montserrat Bold"/>
                <a:sym typeface="Montserrat Bold"/>
              </a:rPr>
              <a:t>ADULT LEARNING MOTIVATION BY FACILITATION</a:t>
            </a:r>
          </a:p>
        </p:txBody>
      </p:sp>
      <p:grpSp>
        <p:nvGrpSpPr>
          <p:cNvPr id="14" name="Group 14"/>
          <p:cNvGrpSpPr/>
          <p:nvPr/>
        </p:nvGrpSpPr>
        <p:grpSpPr>
          <a:xfrm>
            <a:off x="9144000" y="2037244"/>
            <a:ext cx="8833686" cy="7799541"/>
            <a:chOff x="0" y="0"/>
            <a:chExt cx="11778248" cy="10399387"/>
          </a:xfrm>
        </p:grpSpPr>
        <p:sp>
          <p:nvSpPr>
            <p:cNvPr id="15" name="Freeform 15"/>
            <p:cNvSpPr/>
            <p:nvPr/>
          </p:nvSpPr>
          <p:spPr>
            <a:xfrm>
              <a:off x="0" y="0"/>
              <a:ext cx="11778248" cy="10399387"/>
            </a:xfrm>
            <a:custGeom>
              <a:avLst/>
              <a:gdLst/>
              <a:ahLst/>
              <a:cxnLst/>
              <a:rect l="l" t="t" r="r" b="b"/>
              <a:pathLst>
                <a:path w="11778248" h="10399387">
                  <a:moveTo>
                    <a:pt x="0" y="0"/>
                  </a:moveTo>
                  <a:lnTo>
                    <a:pt x="11778248" y="0"/>
                  </a:lnTo>
                  <a:lnTo>
                    <a:pt x="11778248" y="10399387"/>
                  </a:lnTo>
                  <a:lnTo>
                    <a:pt x="0" y="10399387"/>
                  </a:lnTo>
                  <a:lnTo>
                    <a:pt x="0" y="0"/>
                  </a:lnTo>
                  <a:close/>
                </a:path>
              </a:pathLst>
            </a:custGeom>
            <a:blipFill>
              <a:blip r:embed="rId3"/>
              <a:stretch>
                <a:fillRect l="-13733" t="-14406" b="-14406"/>
              </a:stretch>
            </a:blipFill>
          </p:spPr>
          <p:txBody>
            <a:bodyPr/>
            <a:lstStyle/>
            <a:p>
              <a:endParaRPr lang="en-US"/>
            </a:p>
          </p:txBody>
        </p:sp>
        <p:sp>
          <p:nvSpPr>
            <p:cNvPr id="16" name="TextBox 16"/>
            <p:cNvSpPr txBox="1"/>
            <p:nvPr/>
          </p:nvSpPr>
          <p:spPr>
            <a:xfrm>
              <a:off x="277346" y="4594104"/>
              <a:ext cx="3054453" cy="1116542"/>
            </a:xfrm>
            <a:prstGeom prst="rect">
              <a:avLst/>
            </a:prstGeom>
          </p:spPr>
          <p:txBody>
            <a:bodyPr lIns="0" tIns="0" rIns="0" bIns="0" rtlCol="0" anchor="t">
              <a:spAutoFit/>
            </a:bodyPr>
            <a:lstStyle/>
            <a:p>
              <a:pPr algn="ctr">
                <a:lnSpc>
                  <a:spcPts val="7000"/>
                </a:lnSpc>
                <a:spcBef>
                  <a:spcPct val="0"/>
                </a:spcBef>
              </a:pPr>
              <a:r>
                <a:rPr lang="en-US" sz="5000" b="1">
                  <a:solidFill>
                    <a:srgbClr val="1D1D1F"/>
                  </a:solidFill>
                  <a:latin typeface="Canva Sans Bold"/>
                  <a:ea typeface="Canva Sans Bold"/>
                  <a:cs typeface="Canva Sans Bold"/>
                  <a:sym typeface="Canva Sans Bold"/>
                </a:rPr>
                <a:t>Me</a:t>
              </a:r>
            </a:p>
          </p:txBody>
        </p:sp>
        <p:sp>
          <p:nvSpPr>
            <p:cNvPr id="17" name="TextBox 17"/>
            <p:cNvSpPr txBox="1"/>
            <p:nvPr/>
          </p:nvSpPr>
          <p:spPr>
            <a:xfrm>
              <a:off x="3531353" y="4589035"/>
              <a:ext cx="3054453" cy="1116542"/>
            </a:xfrm>
            <a:prstGeom prst="rect">
              <a:avLst/>
            </a:prstGeom>
          </p:spPr>
          <p:txBody>
            <a:bodyPr lIns="0" tIns="0" rIns="0" bIns="0" rtlCol="0" anchor="t">
              <a:spAutoFit/>
            </a:bodyPr>
            <a:lstStyle/>
            <a:p>
              <a:pPr algn="ctr">
                <a:lnSpc>
                  <a:spcPts val="7000"/>
                </a:lnSpc>
                <a:spcBef>
                  <a:spcPct val="0"/>
                </a:spcBef>
              </a:pPr>
              <a:r>
                <a:rPr lang="en-US" sz="5000" b="1">
                  <a:solidFill>
                    <a:srgbClr val="1D1D1F"/>
                  </a:solidFill>
                  <a:latin typeface="Canva Sans Bold"/>
                  <a:ea typeface="Canva Sans Bold"/>
                  <a:cs typeface="Canva Sans Bold"/>
                  <a:sym typeface="Canva Sans Bold"/>
                </a:rPr>
                <a:t>Us</a:t>
              </a:r>
            </a:p>
          </p:txBody>
        </p:sp>
        <p:sp>
          <p:nvSpPr>
            <p:cNvPr id="18" name="TextBox 18"/>
            <p:cNvSpPr txBox="1"/>
            <p:nvPr/>
          </p:nvSpPr>
          <p:spPr>
            <a:xfrm>
              <a:off x="6789006" y="4594104"/>
              <a:ext cx="3054453" cy="1116542"/>
            </a:xfrm>
            <a:prstGeom prst="rect">
              <a:avLst/>
            </a:prstGeom>
          </p:spPr>
          <p:txBody>
            <a:bodyPr lIns="0" tIns="0" rIns="0" bIns="0" rtlCol="0" anchor="t">
              <a:spAutoFit/>
            </a:bodyPr>
            <a:lstStyle/>
            <a:p>
              <a:pPr algn="ctr">
                <a:lnSpc>
                  <a:spcPts val="7000"/>
                </a:lnSpc>
                <a:spcBef>
                  <a:spcPct val="0"/>
                </a:spcBef>
              </a:pPr>
              <a:r>
                <a:rPr lang="en-US" sz="5000" b="1">
                  <a:solidFill>
                    <a:srgbClr val="1D1D1F"/>
                  </a:solidFill>
                  <a:latin typeface="Canva Sans Bold"/>
                  <a:ea typeface="Canva Sans Bold"/>
                  <a:cs typeface="Canva Sans Bold"/>
                  <a:sym typeface="Canva Sans Bold"/>
                </a:rPr>
                <a:t>World</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 y="3360364"/>
            <a:ext cx="589985" cy="5153300"/>
            <a:chOff x="0" y="0"/>
            <a:chExt cx="155387" cy="1357248"/>
          </a:xfrm>
        </p:grpSpPr>
        <p:sp>
          <p:nvSpPr>
            <p:cNvPr id="3" name="Freeform 3"/>
            <p:cNvSpPr/>
            <p:nvPr/>
          </p:nvSpPr>
          <p:spPr>
            <a:xfrm>
              <a:off x="0" y="0"/>
              <a:ext cx="155387" cy="1357248"/>
            </a:xfrm>
            <a:custGeom>
              <a:avLst/>
              <a:gdLst/>
              <a:ahLst/>
              <a:cxnLst/>
              <a:rect l="l" t="t" r="r" b="b"/>
              <a:pathLst>
                <a:path w="155387" h="1357248">
                  <a:moveTo>
                    <a:pt x="0" y="0"/>
                  </a:moveTo>
                  <a:lnTo>
                    <a:pt x="155387" y="0"/>
                  </a:lnTo>
                  <a:lnTo>
                    <a:pt x="155387" y="1357248"/>
                  </a:lnTo>
                  <a:lnTo>
                    <a:pt x="0" y="1357248"/>
                  </a:lnTo>
                  <a:close/>
                </a:path>
              </a:pathLst>
            </a:custGeom>
            <a:solidFill>
              <a:srgbClr val="FFD699"/>
            </a:solidFill>
          </p:spPr>
          <p:txBody>
            <a:bodyPr/>
            <a:lstStyle/>
            <a:p>
              <a:endParaRPr lang="en-US"/>
            </a:p>
          </p:txBody>
        </p:sp>
        <p:sp>
          <p:nvSpPr>
            <p:cNvPr id="4" name="TextBox 4"/>
            <p:cNvSpPr txBox="1"/>
            <p:nvPr/>
          </p:nvSpPr>
          <p:spPr>
            <a:xfrm>
              <a:off x="0" y="-38100"/>
              <a:ext cx="155387" cy="1395348"/>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990600" y="1587265"/>
            <a:ext cx="16071739" cy="7893050"/>
          </a:xfrm>
          <a:prstGeom prst="rect">
            <a:avLst/>
          </a:prstGeom>
        </p:spPr>
        <p:txBody>
          <a:bodyPr lIns="0" tIns="0" rIns="0" bIns="0" rtlCol="0" anchor="t">
            <a:spAutoFit/>
          </a:bodyPr>
          <a:lstStyle/>
          <a:p>
            <a:pPr marL="755651" lvl="1" indent="-377825" algn="l">
              <a:lnSpc>
                <a:spcPts val="7000"/>
              </a:lnSpc>
              <a:buAutoNum type="arabicPeriod"/>
            </a:pPr>
            <a:r>
              <a:rPr lang="en-US" sz="3500" b="1">
                <a:solidFill>
                  <a:srgbClr val="1D1D1F"/>
                </a:solidFill>
                <a:latin typeface="Montserrat Bold"/>
                <a:ea typeface="Montserrat Bold"/>
                <a:cs typeface="Montserrat Bold"/>
                <a:sym typeface="Montserrat Bold"/>
              </a:rPr>
              <a:t>Reflective Questions</a:t>
            </a:r>
          </a:p>
          <a:p>
            <a:pPr marL="755651" lvl="1" indent="-377825" algn="l">
              <a:lnSpc>
                <a:spcPts val="7000"/>
              </a:lnSpc>
              <a:buFont typeface="Arial"/>
              <a:buChar char="•"/>
            </a:pPr>
            <a:r>
              <a:rPr lang="en-US" sz="3500">
                <a:solidFill>
                  <a:srgbClr val="1D1D1F"/>
                </a:solidFill>
                <a:latin typeface="Montserrat"/>
                <a:ea typeface="Montserrat"/>
                <a:cs typeface="Montserrat"/>
                <a:sym typeface="Montserrat"/>
              </a:rPr>
              <a:t>What does this passage of scripture remind you of today?</a:t>
            </a:r>
          </a:p>
          <a:p>
            <a:pPr marL="755651" lvl="1" indent="-377825" algn="l">
              <a:lnSpc>
                <a:spcPts val="7000"/>
              </a:lnSpc>
              <a:buFont typeface="Arial"/>
              <a:buChar char="•"/>
            </a:pPr>
            <a:r>
              <a:rPr lang="en-US" sz="3500">
                <a:solidFill>
                  <a:srgbClr val="1D1D1F"/>
                </a:solidFill>
                <a:latin typeface="Montserrat"/>
                <a:ea typeface="Montserrat"/>
                <a:cs typeface="Montserrat"/>
                <a:sym typeface="Montserrat"/>
              </a:rPr>
              <a:t>What difficulties and struggles does this passage remind you of?</a:t>
            </a:r>
          </a:p>
          <a:p>
            <a:pPr marL="755651" lvl="1" indent="-377825" algn="l">
              <a:lnSpc>
                <a:spcPts val="7000"/>
              </a:lnSpc>
              <a:buAutoNum type="arabicPeriod"/>
            </a:pPr>
            <a:r>
              <a:rPr lang="en-US" sz="3500" b="1">
                <a:solidFill>
                  <a:srgbClr val="1D1D1F"/>
                </a:solidFill>
                <a:latin typeface="Montserrat Bold"/>
                <a:ea typeface="Montserrat Bold"/>
                <a:cs typeface="Montserrat Bold"/>
                <a:sym typeface="Montserrat Bold"/>
              </a:rPr>
              <a:t>Clarifying Questions</a:t>
            </a:r>
          </a:p>
          <a:p>
            <a:pPr marL="755651" lvl="1" indent="-377825" algn="l">
              <a:lnSpc>
                <a:spcPts val="7000"/>
              </a:lnSpc>
              <a:buFont typeface="Arial"/>
              <a:buChar char="•"/>
            </a:pPr>
            <a:r>
              <a:rPr lang="en-US" sz="3500">
                <a:solidFill>
                  <a:srgbClr val="1D1D1F"/>
                </a:solidFill>
                <a:latin typeface="Montserrat"/>
                <a:ea typeface="Montserrat"/>
                <a:cs typeface="Montserrat"/>
                <a:sym typeface="Montserrat"/>
              </a:rPr>
              <a:t>You just mentioned this situation, can you say more about it?</a:t>
            </a:r>
          </a:p>
          <a:p>
            <a:pPr marL="755651" lvl="1" indent="-377825" algn="l">
              <a:lnSpc>
                <a:spcPts val="7000"/>
              </a:lnSpc>
              <a:buFont typeface="Arial"/>
              <a:buChar char="•"/>
            </a:pPr>
            <a:r>
              <a:rPr lang="en-US" sz="3500">
                <a:solidFill>
                  <a:srgbClr val="1D1D1F"/>
                </a:solidFill>
                <a:latin typeface="Montserrat"/>
                <a:ea typeface="Montserrat"/>
                <a:cs typeface="Montserrat"/>
                <a:sym typeface="Montserrat"/>
              </a:rPr>
              <a:t>You mean...?</a:t>
            </a:r>
          </a:p>
          <a:p>
            <a:pPr marL="755651" lvl="1" indent="-377825" algn="l">
              <a:lnSpc>
                <a:spcPts val="7000"/>
              </a:lnSpc>
              <a:buAutoNum type="arabicPeriod"/>
            </a:pPr>
            <a:r>
              <a:rPr lang="en-US" sz="3500" b="1">
                <a:solidFill>
                  <a:srgbClr val="1D1D1F"/>
                </a:solidFill>
                <a:latin typeface="Montserrat Bold"/>
                <a:ea typeface="Montserrat Bold"/>
                <a:cs typeface="Montserrat Bold"/>
                <a:sym typeface="Montserrat Bold"/>
              </a:rPr>
              <a:t>Probing Questions</a:t>
            </a:r>
          </a:p>
          <a:p>
            <a:pPr marL="755651" lvl="1" indent="-377825" algn="l">
              <a:lnSpc>
                <a:spcPts val="7000"/>
              </a:lnSpc>
              <a:buFont typeface="Arial"/>
              <a:buChar char="•"/>
            </a:pPr>
            <a:r>
              <a:rPr lang="en-US" sz="3500">
                <a:solidFill>
                  <a:srgbClr val="1D1D1F"/>
                </a:solidFill>
                <a:latin typeface="Montserrat"/>
                <a:ea typeface="Montserrat"/>
                <a:cs typeface="Montserrat"/>
                <a:sym typeface="Montserrat"/>
              </a:rPr>
              <a:t>What are the reasons that lead you to such feelings/conclusions?</a:t>
            </a:r>
          </a:p>
          <a:p>
            <a:pPr marL="755651" lvl="1" indent="-377825" algn="l">
              <a:lnSpc>
                <a:spcPts val="7000"/>
              </a:lnSpc>
              <a:buFont typeface="Arial"/>
              <a:buChar char="•"/>
            </a:pPr>
            <a:r>
              <a:rPr lang="en-US" sz="3500">
                <a:solidFill>
                  <a:srgbClr val="1D1D1F"/>
                </a:solidFill>
                <a:latin typeface="Montserrat"/>
                <a:ea typeface="Montserrat"/>
                <a:cs typeface="Montserrat"/>
                <a:sym typeface="Montserrat"/>
              </a:rPr>
              <a:t>What is preventing you from making new changes/actions?</a:t>
            </a:r>
          </a:p>
        </p:txBody>
      </p:sp>
      <p:sp>
        <p:nvSpPr>
          <p:cNvPr id="6" name="TextBox 6"/>
          <p:cNvSpPr txBox="1"/>
          <p:nvPr/>
        </p:nvSpPr>
        <p:spPr>
          <a:xfrm>
            <a:off x="842616" y="420455"/>
            <a:ext cx="16685426" cy="854075"/>
          </a:xfrm>
          <a:prstGeom prst="rect">
            <a:avLst/>
          </a:prstGeom>
        </p:spPr>
        <p:txBody>
          <a:bodyPr lIns="0" tIns="0" rIns="0" bIns="0" rtlCol="0" anchor="t">
            <a:spAutoFit/>
          </a:bodyPr>
          <a:lstStyle/>
          <a:p>
            <a:pPr algn="l">
              <a:lnSpc>
                <a:spcPts val="7000"/>
              </a:lnSpc>
            </a:pPr>
            <a:r>
              <a:rPr lang="en-US" sz="5000" b="1">
                <a:solidFill>
                  <a:srgbClr val="1D1D1F"/>
                </a:solidFill>
                <a:latin typeface="Montserrat Bold"/>
                <a:ea typeface="Montserrat Bold"/>
                <a:cs typeface="Montserrat Bold"/>
                <a:sym typeface="Montserrat Bold"/>
              </a:rPr>
              <a:t>ASKING FACILITATIVE QUESTIONS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 y="3360364"/>
            <a:ext cx="589985" cy="5153300"/>
            <a:chOff x="0" y="0"/>
            <a:chExt cx="155387" cy="1357248"/>
          </a:xfrm>
        </p:grpSpPr>
        <p:sp>
          <p:nvSpPr>
            <p:cNvPr id="3" name="Freeform 3"/>
            <p:cNvSpPr/>
            <p:nvPr/>
          </p:nvSpPr>
          <p:spPr>
            <a:xfrm>
              <a:off x="0" y="0"/>
              <a:ext cx="155387" cy="1357248"/>
            </a:xfrm>
            <a:custGeom>
              <a:avLst/>
              <a:gdLst/>
              <a:ahLst/>
              <a:cxnLst/>
              <a:rect l="l" t="t" r="r" b="b"/>
              <a:pathLst>
                <a:path w="155387" h="1357248">
                  <a:moveTo>
                    <a:pt x="0" y="0"/>
                  </a:moveTo>
                  <a:lnTo>
                    <a:pt x="155387" y="0"/>
                  </a:lnTo>
                  <a:lnTo>
                    <a:pt x="155387" y="1357248"/>
                  </a:lnTo>
                  <a:lnTo>
                    <a:pt x="0" y="1357248"/>
                  </a:lnTo>
                  <a:close/>
                </a:path>
              </a:pathLst>
            </a:custGeom>
            <a:solidFill>
              <a:srgbClr val="FFD699"/>
            </a:solidFill>
          </p:spPr>
          <p:txBody>
            <a:bodyPr/>
            <a:lstStyle/>
            <a:p>
              <a:endParaRPr lang="en-US"/>
            </a:p>
          </p:txBody>
        </p:sp>
        <p:sp>
          <p:nvSpPr>
            <p:cNvPr id="4" name="TextBox 4"/>
            <p:cNvSpPr txBox="1"/>
            <p:nvPr/>
          </p:nvSpPr>
          <p:spPr>
            <a:xfrm>
              <a:off x="0" y="-38100"/>
              <a:ext cx="155387" cy="1395348"/>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842616" y="420455"/>
            <a:ext cx="16685426" cy="854075"/>
          </a:xfrm>
          <a:prstGeom prst="rect">
            <a:avLst/>
          </a:prstGeom>
        </p:spPr>
        <p:txBody>
          <a:bodyPr lIns="0" tIns="0" rIns="0" bIns="0" rtlCol="0" anchor="t">
            <a:spAutoFit/>
          </a:bodyPr>
          <a:lstStyle/>
          <a:p>
            <a:pPr algn="l">
              <a:lnSpc>
                <a:spcPts val="7000"/>
              </a:lnSpc>
            </a:pPr>
            <a:r>
              <a:rPr lang="en-US" sz="5000" b="1">
                <a:solidFill>
                  <a:srgbClr val="1D1D1F"/>
                </a:solidFill>
                <a:latin typeface="Montserrat Bold"/>
                <a:ea typeface="Montserrat Bold"/>
                <a:cs typeface="Montserrat Bold"/>
                <a:sym typeface="Montserrat Bold"/>
              </a:rPr>
              <a:t>ASKING FACILITATIVE QUESTIONS</a:t>
            </a:r>
          </a:p>
        </p:txBody>
      </p:sp>
      <p:sp>
        <p:nvSpPr>
          <p:cNvPr id="6" name="TextBox 6"/>
          <p:cNvSpPr txBox="1"/>
          <p:nvPr/>
        </p:nvSpPr>
        <p:spPr>
          <a:xfrm>
            <a:off x="990600" y="1672990"/>
            <a:ext cx="16695768" cy="8432800"/>
          </a:xfrm>
          <a:prstGeom prst="rect">
            <a:avLst/>
          </a:prstGeom>
        </p:spPr>
        <p:txBody>
          <a:bodyPr lIns="0" tIns="0" rIns="0" bIns="0" rtlCol="0" anchor="t">
            <a:spAutoFit/>
          </a:bodyPr>
          <a:lstStyle/>
          <a:p>
            <a:pPr marL="0" lvl="0" indent="0" algn="l">
              <a:lnSpc>
                <a:spcPts val="6125"/>
              </a:lnSpc>
            </a:pPr>
            <a:r>
              <a:rPr lang="en-US" sz="3500">
                <a:solidFill>
                  <a:srgbClr val="1D1D1F"/>
                </a:solidFill>
                <a:latin typeface="Montserrat"/>
                <a:ea typeface="Montserrat"/>
                <a:cs typeface="Montserrat"/>
                <a:sym typeface="Montserrat"/>
              </a:rPr>
              <a:t>   4. </a:t>
            </a:r>
            <a:r>
              <a:rPr lang="en-US" sz="3500" b="1">
                <a:solidFill>
                  <a:srgbClr val="1D1D1F"/>
                </a:solidFill>
                <a:latin typeface="Montserrat Bold"/>
                <a:ea typeface="Montserrat Bold"/>
                <a:cs typeface="Montserrat Bold"/>
                <a:sym typeface="Montserrat Bold"/>
              </a:rPr>
              <a:t>Hypothetical Questions</a:t>
            </a:r>
          </a:p>
          <a:p>
            <a:pPr marL="755651" lvl="1" indent="-377825" algn="l">
              <a:lnSpc>
                <a:spcPts val="6125"/>
              </a:lnSpc>
              <a:buFont typeface="Arial"/>
              <a:buChar char="•"/>
            </a:pPr>
            <a:r>
              <a:rPr lang="en-US" sz="3500">
                <a:solidFill>
                  <a:srgbClr val="1D1D1F"/>
                </a:solidFill>
                <a:latin typeface="Montserrat"/>
                <a:ea typeface="Montserrat"/>
                <a:cs typeface="Montserrat"/>
                <a:sym typeface="Montserrat"/>
              </a:rPr>
              <a:t>If you were a character in this passage, what would you observe?</a:t>
            </a:r>
          </a:p>
          <a:p>
            <a:pPr marL="755651" lvl="1" indent="-377825" algn="l">
              <a:lnSpc>
                <a:spcPts val="6125"/>
              </a:lnSpc>
              <a:buFont typeface="Arial"/>
              <a:buChar char="•"/>
            </a:pPr>
            <a:r>
              <a:rPr lang="en-US" sz="3500">
                <a:solidFill>
                  <a:srgbClr val="1D1D1F"/>
                </a:solidFill>
                <a:latin typeface="Montserrat"/>
                <a:ea typeface="Montserrat"/>
                <a:cs typeface="Montserrat"/>
                <a:sym typeface="Montserrat"/>
              </a:rPr>
              <a:t>If other people/circumstances don’t change, how do you expect yourself to change to adapt?</a:t>
            </a:r>
          </a:p>
          <a:p>
            <a:pPr algn="l">
              <a:lnSpc>
                <a:spcPts val="6125"/>
              </a:lnSpc>
            </a:pPr>
            <a:r>
              <a:rPr lang="en-US" sz="3500">
                <a:solidFill>
                  <a:srgbClr val="1D1D1F"/>
                </a:solidFill>
                <a:latin typeface="Montserrat"/>
                <a:ea typeface="Montserrat"/>
                <a:cs typeface="Montserrat"/>
                <a:sym typeface="Montserrat"/>
              </a:rPr>
              <a:t>   5. </a:t>
            </a:r>
            <a:r>
              <a:rPr lang="en-US" sz="3500" b="1">
                <a:solidFill>
                  <a:srgbClr val="1D1D1F"/>
                </a:solidFill>
                <a:latin typeface="Montserrat Bold"/>
                <a:ea typeface="Montserrat Bold"/>
                <a:cs typeface="Montserrat Bold"/>
                <a:sym typeface="Montserrat Bold"/>
              </a:rPr>
              <a:t>Critical Questions</a:t>
            </a:r>
          </a:p>
          <a:p>
            <a:pPr marL="755651" lvl="1" indent="-377825" algn="l">
              <a:lnSpc>
                <a:spcPts val="6125"/>
              </a:lnSpc>
              <a:buFont typeface="Arial"/>
              <a:buChar char="•"/>
            </a:pPr>
            <a:r>
              <a:rPr lang="en-US" sz="3500">
                <a:solidFill>
                  <a:srgbClr val="1D1D1F"/>
                </a:solidFill>
                <a:latin typeface="Montserrat"/>
                <a:ea typeface="Montserrat"/>
                <a:cs typeface="Montserrat"/>
                <a:sym typeface="Montserrat"/>
              </a:rPr>
              <a:t>Is there anything in this passage that requires further in-depth study to help us better understand it?</a:t>
            </a:r>
          </a:p>
          <a:p>
            <a:pPr marL="755651" lvl="1" indent="-377825" algn="l">
              <a:lnSpc>
                <a:spcPts val="6125"/>
              </a:lnSpc>
              <a:buFont typeface="Arial"/>
              <a:buChar char="•"/>
            </a:pPr>
            <a:r>
              <a:rPr lang="en-US" sz="3500">
                <a:solidFill>
                  <a:srgbClr val="1D1D1F"/>
                </a:solidFill>
                <a:latin typeface="Montserrat"/>
                <a:ea typeface="Montserrat"/>
                <a:cs typeface="Montserrat"/>
                <a:sym typeface="Montserrat"/>
              </a:rPr>
              <a:t>What past misunderstandings did this passage clarify?</a:t>
            </a:r>
          </a:p>
          <a:p>
            <a:pPr marL="0" lvl="0" indent="0" algn="l">
              <a:lnSpc>
                <a:spcPts val="6125"/>
              </a:lnSpc>
            </a:pPr>
            <a:r>
              <a:rPr lang="en-US" sz="3500">
                <a:solidFill>
                  <a:srgbClr val="1D1D1F"/>
                </a:solidFill>
                <a:latin typeface="Montserrat"/>
                <a:ea typeface="Montserrat"/>
                <a:cs typeface="Montserrat"/>
                <a:sym typeface="Montserrat"/>
              </a:rPr>
              <a:t>   6. </a:t>
            </a:r>
            <a:r>
              <a:rPr lang="en-US" sz="3500" b="1">
                <a:solidFill>
                  <a:srgbClr val="1D1D1F"/>
                </a:solidFill>
                <a:latin typeface="Montserrat Bold"/>
                <a:ea typeface="Montserrat Bold"/>
                <a:cs typeface="Montserrat Bold"/>
                <a:sym typeface="Montserrat Bold"/>
              </a:rPr>
              <a:t>Interactive Questions</a:t>
            </a:r>
          </a:p>
          <a:p>
            <a:pPr marL="755651" lvl="1" indent="-377825" algn="l">
              <a:lnSpc>
                <a:spcPts val="6125"/>
              </a:lnSpc>
              <a:buFont typeface="Arial"/>
              <a:buChar char="•"/>
            </a:pPr>
            <a:r>
              <a:rPr lang="en-US" sz="3500">
                <a:solidFill>
                  <a:srgbClr val="1D1D1F"/>
                </a:solidFill>
                <a:latin typeface="Montserrat"/>
                <a:ea typeface="Montserrat"/>
                <a:cs typeface="Montserrat"/>
                <a:sym typeface="Montserrat"/>
              </a:rPr>
              <a:t>What do you think, Jaygo, about Jason's views?</a:t>
            </a:r>
          </a:p>
          <a:p>
            <a:pPr marL="755651" lvl="1" indent="-377825" algn="l">
              <a:lnSpc>
                <a:spcPts val="6125"/>
              </a:lnSpc>
              <a:buFont typeface="Arial"/>
              <a:buChar char="•"/>
            </a:pPr>
            <a:r>
              <a:rPr lang="en-US" sz="3500">
                <a:solidFill>
                  <a:srgbClr val="1D1D1F"/>
                </a:solidFill>
                <a:latin typeface="Montserrat"/>
                <a:ea typeface="Montserrat"/>
                <a:cs typeface="Montserrat"/>
                <a:sym typeface="Montserrat"/>
              </a:rPr>
              <a:t>Does anyone want to respond to Mary’s sharing or want to know more?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 y="3360364"/>
            <a:ext cx="589985" cy="5153300"/>
            <a:chOff x="0" y="0"/>
            <a:chExt cx="155387" cy="1357248"/>
          </a:xfrm>
        </p:grpSpPr>
        <p:sp>
          <p:nvSpPr>
            <p:cNvPr id="3" name="Freeform 3"/>
            <p:cNvSpPr/>
            <p:nvPr/>
          </p:nvSpPr>
          <p:spPr>
            <a:xfrm>
              <a:off x="0" y="0"/>
              <a:ext cx="155387" cy="1357248"/>
            </a:xfrm>
            <a:custGeom>
              <a:avLst/>
              <a:gdLst/>
              <a:ahLst/>
              <a:cxnLst/>
              <a:rect l="l" t="t" r="r" b="b"/>
              <a:pathLst>
                <a:path w="155387" h="1357248">
                  <a:moveTo>
                    <a:pt x="0" y="0"/>
                  </a:moveTo>
                  <a:lnTo>
                    <a:pt x="155387" y="0"/>
                  </a:lnTo>
                  <a:lnTo>
                    <a:pt x="155387" y="1357248"/>
                  </a:lnTo>
                  <a:lnTo>
                    <a:pt x="0" y="1357248"/>
                  </a:lnTo>
                  <a:close/>
                </a:path>
              </a:pathLst>
            </a:custGeom>
            <a:solidFill>
              <a:srgbClr val="FFD699"/>
            </a:solidFill>
          </p:spPr>
          <p:txBody>
            <a:bodyPr/>
            <a:lstStyle/>
            <a:p>
              <a:endParaRPr lang="en-US"/>
            </a:p>
          </p:txBody>
        </p:sp>
        <p:sp>
          <p:nvSpPr>
            <p:cNvPr id="4" name="TextBox 4"/>
            <p:cNvSpPr txBox="1"/>
            <p:nvPr/>
          </p:nvSpPr>
          <p:spPr>
            <a:xfrm>
              <a:off x="0" y="-38100"/>
              <a:ext cx="155387" cy="139534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953267" y="3377554"/>
            <a:ext cx="5118921" cy="511892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7" name="TextBox 7"/>
            <p:cNvSpPr txBox="1"/>
            <p:nvPr/>
          </p:nvSpPr>
          <p:spPr>
            <a:xfrm>
              <a:off x="76200" y="-28575"/>
              <a:ext cx="660400" cy="765175"/>
            </a:xfrm>
            <a:prstGeom prst="rect">
              <a:avLst/>
            </a:prstGeom>
          </p:spPr>
          <p:txBody>
            <a:bodyPr lIns="50800" tIns="50800" rIns="50800" bIns="50800" rtlCol="0" anchor="ctr"/>
            <a:lstStyle/>
            <a:p>
              <a:pPr algn="ctr">
                <a:lnSpc>
                  <a:spcPts val="7000"/>
                </a:lnSpc>
              </a:pPr>
              <a:r>
                <a:rPr lang="en-US" sz="5000" b="1">
                  <a:solidFill>
                    <a:srgbClr val="000000"/>
                  </a:solidFill>
                  <a:latin typeface="Canva Sans Bold"/>
                  <a:ea typeface="Canva Sans Bold"/>
                  <a:cs typeface="Canva Sans Bold"/>
                  <a:sym typeface="Canva Sans Bold"/>
                </a:rPr>
                <a:t>Inspiration</a:t>
              </a:r>
            </a:p>
          </p:txBody>
        </p:sp>
      </p:grpSp>
      <p:sp>
        <p:nvSpPr>
          <p:cNvPr id="8" name="TextBox 8"/>
          <p:cNvSpPr txBox="1"/>
          <p:nvPr/>
        </p:nvSpPr>
        <p:spPr>
          <a:xfrm>
            <a:off x="842616" y="420455"/>
            <a:ext cx="16685426" cy="854075"/>
          </a:xfrm>
          <a:prstGeom prst="rect">
            <a:avLst/>
          </a:prstGeom>
        </p:spPr>
        <p:txBody>
          <a:bodyPr lIns="0" tIns="0" rIns="0" bIns="0" rtlCol="0" anchor="t">
            <a:spAutoFit/>
          </a:bodyPr>
          <a:lstStyle/>
          <a:p>
            <a:pPr algn="l">
              <a:lnSpc>
                <a:spcPts val="7000"/>
              </a:lnSpc>
            </a:pPr>
            <a:r>
              <a:rPr lang="en-US" sz="5000" b="1">
                <a:solidFill>
                  <a:srgbClr val="1D1D1F"/>
                </a:solidFill>
                <a:latin typeface="Montserrat Bold"/>
                <a:ea typeface="Montserrat Bold"/>
                <a:cs typeface="Montserrat Bold"/>
                <a:sym typeface="Montserrat Bold"/>
              </a:rPr>
              <a:t>ASKING FACILITATIVE QUESTIONS</a:t>
            </a:r>
          </a:p>
        </p:txBody>
      </p:sp>
      <p:grpSp>
        <p:nvGrpSpPr>
          <p:cNvPr id="9" name="Group 9"/>
          <p:cNvGrpSpPr/>
          <p:nvPr/>
        </p:nvGrpSpPr>
        <p:grpSpPr>
          <a:xfrm>
            <a:off x="10215812" y="3394744"/>
            <a:ext cx="5118921" cy="511892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p:spPr>
          <p:txBody>
            <a:bodyPr/>
            <a:lstStyle/>
            <a:p>
              <a:endParaRPr lang="en-US"/>
            </a:p>
          </p:txBody>
        </p:sp>
        <p:sp>
          <p:nvSpPr>
            <p:cNvPr id="11" name="TextBox 11"/>
            <p:cNvSpPr txBox="1"/>
            <p:nvPr/>
          </p:nvSpPr>
          <p:spPr>
            <a:xfrm>
              <a:off x="76200" y="-28575"/>
              <a:ext cx="660400" cy="765175"/>
            </a:xfrm>
            <a:prstGeom prst="rect">
              <a:avLst/>
            </a:prstGeom>
          </p:spPr>
          <p:txBody>
            <a:bodyPr lIns="50800" tIns="50800" rIns="50800" bIns="50800" rtlCol="0" anchor="ctr"/>
            <a:lstStyle/>
            <a:p>
              <a:pPr algn="ctr">
                <a:lnSpc>
                  <a:spcPts val="7000"/>
                </a:lnSpc>
              </a:pPr>
              <a:r>
                <a:rPr lang="en-US" sz="5000" b="1">
                  <a:solidFill>
                    <a:srgbClr val="000000"/>
                  </a:solidFill>
                  <a:latin typeface="Canva Sans Bold"/>
                  <a:ea typeface="Canva Sans Bold"/>
                  <a:cs typeface="Canva Sans Bold"/>
                  <a:sym typeface="Canva Sans Bold"/>
                </a:rPr>
                <a:t>Interaction</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 y="3360364"/>
            <a:ext cx="589985" cy="5153300"/>
            <a:chOff x="0" y="0"/>
            <a:chExt cx="155387" cy="1357248"/>
          </a:xfrm>
        </p:grpSpPr>
        <p:sp>
          <p:nvSpPr>
            <p:cNvPr id="3" name="Freeform 3"/>
            <p:cNvSpPr/>
            <p:nvPr/>
          </p:nvSpPr>
          <p:spPr>
            <a:xfrm>
              <a:off x="0" y="0"/>
              <a:ext cx="155387" cy="1357248"/>
            </a:xfrm>
            <a:custGeom>
              <a:avLst/>
              <a:gdLst/>
              <a:ahLst/>
              <a:cxnLst/>
              <a:rect l="l" t="t" r="r" b="b"/>
              <a:pathLst>
                <a:path w="155387" h="1357248">
                  <a:moveTo>
                    <a:pt x="0" y="0"/>
                  </a:moveTo>
                  <a:lnTo>
                    <a:pt x="155387" y="0"/>
                  </a:lnTo>
                  <a:lnTo>
                    <a:pt x="155387" y="1357248"/>
                  </a:lnTo>
                  <a:lnTo>
                    <a:pt x="0" y="1357248"/>
                  </a:lnTo>
                  <a:close/>
                </a:path>
              </a:pathLst>
            </a:custGeom>
            <a:solidFill>
              <a:srgbClr val="FFD699"/>
            </a:solidFill>
          </p:spPr>
          <p:txBody>
            <a:bodyPr/>
            <a:lstStyle/>
            <a:p>
              <a:endParaRPr lang="en-US"/>
            </a:p>
          </p:txBody>
        </p:sp>
        <p:sp>
          <p:nvSpPr>
            <p:cNvPr id="4" name="TextBox 4"/>
            <p:cNvSpPr txBox="1"/>
            <p:nvPr/>
          </p:nvSpPr>
          <p:spPr>
            <a:xfrm>
              <a:off x="0" y="-38100"/>
              <a:ext cx="155387" cy="139534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974574" y="4233327"/>
            <a:ext cx="4252574" cy="3407375"/>
          </a:xfrm>
          <a:custGeom>
            <a:avLst/>
            <a:gdLst/>
            <a:ahLst/>
            <a:cxnLst/>
            <a:rect l="l" t="t" r="r" b="b"/>
            <a:pathLst>
              <a:path w="4252574" h="3407375">
                <a:moveTo>
                  <a:pt x="0" y="0"/>
                </a:moveTo>
                <a:lnTo>
                  <a:pt x="4252574" y="0"/>
                </a:lnTo>
                <a:lnTo>
                  <a:pt x="4252574" y="3407375"/>
                </a:lnTo>
                <a:lnTo>
                  <a:pt x="0" y="34073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0170123" y="4233327"/>
            <a:ext cx="3143303" cy="3407375"/>
          </a:xfrm>
          <a:custGeom>
            <a:avLst/>
            <a:gdLst/>
            <a:ahLst/>
            <a:cxnLst/>
            <a:rect l="l" t="t" r="r" b="b"/>
            <a:pathLst>
              <a:path w="3143303" h="3407375">
                <a:moveTo>
                  <a:pt x="0" y="0"/>
                </a:moveTo>
                <a:lnTo>
                  <a:pt x="3143303" y="0"/>
                </a:lnTo>
                <a:lnTo>
                  <a:pt x="3143303" y="3407375"/>
                </a:lnTo>
                <a:lnTo>
                  <a:pt x="0" y="34073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0053982" y="668749"/>
            <a:ext cx="7971516" cy="2691615"/>
          </a:xfrm>
          <a:custGeom>
            <a:avLst/>
            <a:gdLst/>
            <a:ahLst/>
            <a:cxnLst/>
            <a:rect l="l" t="t" r="r" b="b"/>
            <a:pathLst>
              <a:path w="7971516" h="2691615">
                <a:moveTo>
                  <a:pt x="0" y="0"/>
                </a:moveTo>
                <a:lnTo>
                  <a:pt x="7971516" y="0"/>
                </a:lnTo>
                <a:lnTo>
                  <a:pt x="7971516" y="2691615"/>
                </a:lnTo>
                <a:lnTo>
                  <a:pt x="0" y="2691615"/>
                </a:lnTo>
                <a:lnTo>
                  <a:pt x="0" y="0"/>
                </a:lnTo>
                <a:close/>
              </a:path>
            </a:pathLst>
          </a:custGeom>
          <a:blipFill>
            <a:blip r:embed="rId6"/>
            <a:stretch>
              <a:fillRect t="-20799" b="-35573"/>
            </a:stretch>
          </a:blipFill>
        </p:spPr>
        <p:txBody>
          <a:bodyPr/>
          <a:lstStyle/>
          <a:p>
            <a:endParaRPr lang="en-US"/>
          </a:p>
        </p:txBody>
      </p:sp>
      <p:sp>
        <p:nvSpPr>
          <p:cNvPr id="8" name="TextBox 8"/>
          <p:cNvSpPr txBox="1"/>
          <p:nvPr/>
        </p:nvSpPr>
        <p:spPr>
          <a:xfrm>
            <a:off x="842616" y="420455"/>
            <a:ext cx="16685426" cy="854075"/>
          </a:xfrm>
          <a:prstGeom prst="rect">
            <a:avLst/>
          </a:prstGeom>
        </p:spPr>
        <p:txBody>
          <a:bodyPr lIns="0" tIns="0" rIns="0" bIns="0" rtlCol="0" anchor="t">
            <a:spAutoFit/>
          </a:bodyPr>
          <a:lstStyle/>
          <a:p>
            <a:pPr algn="l">
              <a:lnSpc>
                <a:spcPts val="7000"/>
              </a:lnSpc>
            </a:pPr>
            <a:r>
              <a:rPr lang="en-US" sz="5000" b="1">
                <a:solidFill>
                  <a:srgbClr val="1D1D1F"/>
                </a:solidFill>
                <a:latin typeface="Montserrat Bold"/>
                <a:ea typeface="Montserrat Bold"/>
                <a:cs typeface="Montserrat Bold"/>
                <a:sym typeface="Montserrat Bold"/>
              </a:rPr>
              <a:t>INTERACTIVE SMALL GROUPS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 y="3360364"/>
            <a:ext cx="589985" cy="5153300"/>
            <a:chOff x="0" y="0"/>
            <a:chExt cx="155387" cy="1357248"/>
          </a:xfrm>
        </p:grpSpPr>
        <p:sp>
          <p:nvSpPr>
            <p:cNvPr id="3" name="Freeform 3"/>
            <p:cNvSpPr/>
            <p:nvPr/>
          </p:nvSpPr>
          <p:spPr>
            <a:xfrm>
              <a:off x="0" y="0"/>
              <a:ext cx="155387" cy="1357248"/>
            </a:xfrm>
            <a:custGeom>
              <a:avLst/>
              <a:gdLst/>
              <a:ahLst/>
              <a:cxnLst/>
              <a:rect l="l" t="t" r="r" b="b"/>
              <a:pathLst>
                <a:path w="155387" h="1357248">
                  <a:moveTo>
                    <a:pt x="0" y="0"/>
                  </a:moveTo>
                  <a:lnTo>
                    <a:pt x="155387" y="0"/>
                  </a:lnTo>
                  <a:lnTo>
                    <a:pt x="155387" y="1357248"/>
                  </a:lnTo>
                  <a:lnTo>
                    <a:pt x="0" y="1357248"/>
                  </a:lnTo>
                  <a:close/>
                </a:path>
              </a:pathLst>
            </a:custGeom>
            <a:solidFill>
              <a:srgbClr val="FFD699"/>
            </a:solidFill>
          </p:spPr>
          <p:txBody>
            <a:bodyPr/>
            <a:lstStyle/>
            <a:p>
              <a:endParaRPr lang="en-US"/>
            </a:p>
          </p:txBody>
        </p:sp>
        <p:sp>
          <p:nvSpPr>
            <p:cNvPr id="4" name="TextBox 4"/>
            <p:cNvSpPr txBox="1"/>
            <p:nvPr/>
          </p:nvSpPr>
          <p:spPr>
            <a:xfrm>
              <a:off x="0" y="-38100"/>
              <a:ext cx="155387" cy="139534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28700" y="3360364"/>
            <a:ext cx="1231115" cy="986431"/>
          </a:xfrm>
          <a:custGeom>
            <a:avLst/>
            <a:gdLst/>
            <a:ahLst/>
            <a:cxnLst/>
            <a:rect l="l" t="t" r="r" b="b"/>
            <a:pathLst>
              <a:path w="1231115" h="986431">
                <a:moveTo>
                  <a:pt x="0" y="0"/>
                </a:moveTo>
                <a:lnTo>
                  <a:pt x="1231115" y="0"/>
                </a:lnTo>
                <a:lnTo>
                  <a:pt x="1231115" y="986431"/>
                </a:lnTo>
                <a:lnTo>
                  <a:pt x="0" y="986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9598991" y="3360364"/>
            <a:ext cx="909982" cy="986431"/>
          </a:xfrm>
          <a:custGeom>
            <a:avLst/>
            <a:gdLst/>
            <a:ahLst/>
            <a:cxnLst/>
            <a:rect l="l" t="t" r="r" b="b"/>
            <a:pathLst>
              <a:path w="909982" h="986431">
                <a:moveTo>
                  <a:pt x="0" y="0"/>
                </a:moveTo>
                <a:lnTo>
                  <a:pt x="909982" y="0"/>
                </a:lnTo>
                <a:lnTo>
                  <a:pt x="909982" y="986431"/>
                </a:lnTo>
                <a:lnTo>
                  <a:pt x="0" y="9864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0053982" y="668749"/>
            <a:ext cx="7971516" cy="2691615"/>
          </a:xfrm>
          <a:custGeom>
            <a:avLst/>
            <a:gdLst/>
            <a:ahLst/>
            <a:cxnLst/>
            <a:rect l="l" t="t" r="r" b="b"/>
            <a:pathLst>
              <a:path w="7971516" h="2691615">
                <a:moveTo>
                  <a:pt x="0" y="0"/>
                </a:moveTo>
                <a:lnTo>
                  <a:pt x="7971516" y="0"/>
                </a:lnTo>
                <a:lnTo>
                  <a:pt x="7971516" y="2691615"/>
                </a:lnTo>
                <a:lnTo>
                  <a:pt x="0" y="2691615"/>
                </a:lnTo>
                <a:lnTo>
                  <a:pt x="0" y="0"/>
                </a:lnTo>
                <a:close/>
              </a:path>
            </a:pathLst>
          </a:custGeom>
          <a:blipFill>
            <a:blip r:embed="rId6"/>
            <a:stretch>
              <a:fillRect t="-20799" b="-35573"/>
            </a:stretch>
          </a:blipFill>
        </p:spPr>
        <p:txBody>
          <a:bodyPr/>
          <a:lstStyle/>
          <a:p>
            <a:endParaRPr lang="en-US"/>
          </a:p>
        </p:txBody>
      </p:sp>
      <p:sp>
        <p:nvSpPr>
          <p:cNvPr id="8" name="TextBox 8"/>
          <p:cNvSpPr txBox="1"/>
          <p:nvPr/>
        </p:nvSpPr>
        <p:spPr>
          <a:xfrm>
            <a:off x="842616" y="420455"/>
            <a:ext cx="16685426" cy="854075"/>
          </a:xfrm>
          <a:prstGeom prst="rect">
            <a:avLst/>
          </a:prstGeom>
        </p:spPr>
        <p:txBody>
          <a:bodyPr lIns="0" tIns="0" rIns="0" bIns="0" rtlCol="0" anchor="t">
            <a:spAutoFit/>
          </a:bodyPr>
          <a:lstStyle/>
          <a:p>
            <a:pPr algn="l">
              <a:lnSpc>
                <a:spcPts val="7000"/>
              </a:lnSpc>
            </a:pPr>
            <a:r>
              <a:rPr lang="en-US" sz="5000" b="1">
                <a:solidFill>
                  <a:srgbClr val="1D1D1F"/>
                </a:solidFill>
                <a:latin typeface="Montserrat Bold"/>
                <a:ea typeface="Montserrat Bold"/>
                <a:cs typeface="Montserrat Bold"/>
                <a:sym typeface="Montserrat Bold"/>
              </a:rPr>
              <a:t>INTERACTIVE SMALL GROUPS</a:t>
            </a:r>
          </a:p>
        </p:txBody>
      </p:sp>
      <p:sp>
        <p:nvSpPr>
          <p:cNvPr id="9" name="TextBox 9"/>
          <p:cNvSpPr txBox="1"/>
          <p:nvPr/>
        </p:nvSpPr>
        <p:spPr>
          <a:xfrm>
            <a:off x="9297086" y="4556345"/>
            <a:ext cx="8990914" cy="4349750"/>
          </a:xfrm>
          <a:prstGeom prst="rect">
            <a:avLst/>
          </a:prstGeom>
        </p:spPr>
        <p:txBody>
          <a:bodyPr lIns="0" tIns="0" rIns="0" bIns="0" rtlCol="0" anchor="t">
            <a:spAutoFit/>
          </a:bodyPr>
          <a:lstStyle/>
          <a:p>
            <a:pPr marL="755651" lvl="1" indent="-377825" algn="l">
              <a:lnSpc>
                <a:spcPts val="7000"/>
              </a:lnSpc>
              <a:buFont typeface="Arial"/>
              <a:buChar char="•"/>
            </a:pPr>
            <a:r>
              <a:rPr lang="en-US" sz="3500">
                <a:solidFill>
                  <a:srgbClr val="1D1D1F"/>
                </a:solidFill>
                <a:latin typeface="Montserrat"/>
                <a:ea typeface="Montserrat"/>
                <a:cs typeface="Montserrat"/>
                <a:sym typeface="Montserrat"/>
              </a:rPr>
              <a:t>Don’t dominate the discussion</a:t>
            </a:r>
          </a:p>
          <a:p>
            <a:pPr marL="755651" lvl="1" indent="-377825" algn="l">
              <a:lnSpc>
                <a:spcPts val="7000"/>
              </a:lnSpc>
              <a:buFont typeface="Arial"/>
              <a:buChar char="•"/>
            </a:pPr>
            <a:r>
              <a:rPr lang="en-US" sz="3500">
                <a:solidFill>
                  <a:srgbClr val="1D1D1F"/>
                </a:solidFill>
                <a:latin typeface="Montserrat"/>
                <a:ea typeface="Montserrat"/>
                <a:cs typeface="Montserrat"/>
                <a:sym typeface="Montserrat"/>
              </a:rPr>
              <a:t>Don’t criticize and judge</a:t>
            </a:r>
          </a:p>
          <a:p>
            <a:pPr marL="755651" lvl="1" indent="-377825" algn="l">
              <a:lnSpc>
                <a:spcPts val="7000"/>
              </a:lnSpc>
              <a:buFont typeface="Arial"/>
              <a:buChar char="•"/>
            </a:pPr>
            <a:r>
              <a:rPr lang="en-US" sz="3500">
                <a:solidFill>
                  <a:srgbClr val="1D1D1F"/>
                </a:solidFill>
                <a:latin typeface="Montserrat"/>
                <a:ea typeface="Montserrat"/>
                <a:cs typeface="Montserrat"/>
                <a:sym typeface="Montserrat"/>
              </a:rPr>
              <a:t>Don’t let one person take over</a:t>
            </a:r>
          </a:p>
          <a:p>
            <a:pPr marL="755651" lvl="1" indent="-377825" algn="l">
              <a:lnSpc>
                <a:spcPts val="7000"/>
              </a:lnSpc>
              <a:buFont typeface="Arial"/>
              <a:buChar char="•"/>
            </a:pPr>
            <a:r>
              <a:rPr lang="en-US" sz="3500">
                <a:solidFill>
                  <a:srgbClr val="1D1D1F"/>
                </a:solidFill>
                <a:latin typeface="Montserrat"/>
                <a:ea typeface="Montserrat"/>
                <a:cs typeface="Montserrat"/>
                <a:sym typeface="Montserrat"/>
              </a:rPr>
              <a:t>Don’t rush through the discussion</a:t>
            </a:r>
          </a:p>
          <a:p>
            <a:pPr marL="755651" lvl="1" indent="-377825" algn="l">
              <a:lnSpc>
                <a:spcPts val="7000"/>
              </a:lnSpc>
              <a:buFont typeface="Arial"/>
              <a:buChar char="•"/>
            </a:pPr>
            <a:r>
              <a:rPr lang="en-US" sz="3500">
                <a:solidFill>
                  <a:srgbClr val="1D1D1F"/>
                </a:solidFill>
                <a:latin typeface="Montserrat"/>
                <a:ea typeface="Montserrat"/>
                <a:cs typeface="Montserrat"/>
                <a:sym typeface="Montserrat"/>
              </a:rPr>
              <a:t>Don’t force a specific conclusion</a:t>
            </a:r>
          </a:p>
        </p:txBody>
      </p:sp>
      <p:sp>
        <p:nvSpPr>
          <p:cNvPr id="10" name="TextBox 10"/>
          <p:cNvSpPr txBox="1"/>
          <p:nvPr/>
        </p:nvSpPr>
        <p:spPr>
          <a:xfrm>
            <a:off x="608077" y="4556345"/>
            <a:ext cx="8990914" cy="4349750"/>
          </a:xfrm>
          <a:prstGeom prst="rect">
            <a:avLst/>
          </a:prstGeom>
        </p:spPr>
        <p:txBody>
          <a:bodyPr lIns="0" tIns="0" rIns="0" bIns="0" rtlCol="0" anchor="t">
            <a:spAutoFit/>
          </a:bodyPr>
          <a:lstStyle/>
          <a:p>
            <a:pPr marL="755651" lvl="1" indent="-377825" algn="l">
              <a:lnSpc>
                <a:spcPts val="7000"/>
              </a:lnSpc>
              <a:buFont typeface="Arial"/>
              <a:buChar char="•"/>
            </a:pPr>
            <a:r>
              <a:rPr lang="en-US" sz="3500">
                <a:solidFill>
                  <a:srgbClr val="1D1D1F"/>
                </a:solidFill>
                <a:latin typeface="Montserrat"/>
                <a:ea typeface="Montserrat"/>
                <a:cs typeface="Montserrat"/>
                <a:sym typeface="Montserrat"/>
              </a:rPr>
              <a:t>Ask open-ended questions</a:t>
            </a:r>
          </a:p>
          <a:p>
            <a:pPr marL="755651" lvl="1" indent="-377825" algn="l">
              <a:lnSpc>
                <a:spcPts val="7000"/>
              </a:lnSpc>
              <a:buFont typeface="Arial"/>
              <a:buChar char="•"/>
            </a:pPr>
            <a:r>
              <a:rPr lang="en-US" sz="3500">
                <a:solidFill>
                  <a:srgbClr val="1D1D1F"/>
                </a:solidFill>
                <a:latin typeface="Montserrat"/>
                <a:ea typeface="Montserrat"/>
                <a:cs typeface="Montserrat"/>
                <a:sym typeface="Montserrat"/>
              </a:rPr>
              <a:t>Encourage mutual interaction </a:t>
            </a:r>
          </a:p>
          <a:p>
            <a:pPr marL="755651" lvl="1" indent="-377825" algn="l">
              <a:lnSpc>
                <a:spcPts val="7000"/>
              </a:lnSpc>
              <a:buFont typeface="Arial"/>
              <a:buChar char="•"/>
            </a:pPr>
            <a:r>
              <a:rPr lang="en-US" sz="3500">
                <a:solidFill>
                  <a:srgbClr val="1D1D1F"/>
                </a:solidFill>
                <a:latin typeface="Montserrat"/>
                <a:ea typeface="Montserrat"/>
                <a:cs typeface="Montserrat"/>
                <a:sym typeface="Montserrat"/>
              </a:rPr>
              <a:t>Active listening</a:t>
            </a:r>
          </a:p>
          <a:p>
            <a:pPr marL="755651" lvl="1" indent="-377825" algn="l">
              <a:lnSpc>
                <a:spcPts val="7000"/>
              </a:lnSpc>
              <a:buFont typeface="Arial"/>
              <a:buChar char="•"/>
            </a:pPr>
            <a:r>
              <a:rPr lang="en-US" sz="3500">
                <a:solidFill>
                  <a:srgbClr val="1D1D1F"/>
                </a:solidFill>
                <a:latin typeface="Montserrat"/>
                <a:ea typeface="Montserrat"/>
                <a:cs typeface="Montserrat"/>
                <a:sym typeface="Montserrat"/>
              </a:rPr>
              <a:t>Create a safe environment </a:t>
            </a:r>
          </a:p>
          <a:p>
            <a:pPr marL="755651" lvl="1" indent="-377825" algn="l">
              <a:lnSpc>
                <a:spcPts val="7000"/>
              </a:lnSpc>
              <a:buFont typeface="Arial"/>
              <a:buChar char="•"/>
            </a:pPr>
            <a:r>
              <a:rPr lang="en-US" sz="3500">
                <a:solidFill>
                  <a:srgbClr val="1D1D1F"/>
                </a:solidFill>
                <a:latin typeface="Montserrat"/>
                <a:ea typeface="Montserrat"/>
                <a:cs typeface="Montserrat"/>
                <a:sym typeface="Montserrat"/>
              </a:rPr>
              <a:t>Keep relevant to the topic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14383" y="4962842"/>
            <a:ext cx="59234" cy="323215"/>
          </a:xfrm>
          <a:prstGeom prst="rect">
            <a:avLst/>
          </a:prstGeom>
        </p:spPr>
        <p:txBody>
          <a:bodyPr lIns="0" tIns="0" rIns="0" bIns="0" rtlCol="0" anchor="t">
            <a:spAutoFit/>
          </a:bodyPr>
          <a:lstStyle/>
          <a:p>
            <a:pPr algn="ctr">
              <a:lnSpc>
                <a:spcPts val="2659"/>
              </a:lnSpc>
              <a:spcBef>
                <a:spcPct val="0"/>
              </a:spcBef>
            </a:pPr>
            <a:r>
              <a:rPr lang="en-US" sz="1899">
                <a:solidFill>
                  <a:srgbClr val="1D1D1F"/>
                </a:solidFill>
                <a:latin typeface="Canva Sans"/>
                <a:ea typeface="Canva Sans"/>
                <a:cs typeface="Canva Sans"/>
                <a:sym typeface="Canva Sans"/>
              </a:rPr>
              <a:t> </a:t>
            </a:r>
          </a:p>
        </p:txBody>
      </p:sp>
      <p:sp>
        <p:nvSpPr>
          <p:cNvPr id="3" name="TextBox 3"/>
          <p:cNvSpPr txBox="1"/>
          <p:nvPr/>
        </p:nvSpPr>
        <p:spPr>
          <a:xfrm>
            <a:off x="5299434" y="98425"/>
            <a:ext cx="7629897" cy="863600"/>
          </a:xfrm>
          <a:prstGeom prst="rect">
            <a:avLst/>
          </a:prstGeom>
        </p:spPr>
        <p:txBody>
          <a:bodyPr wrap="square" lIns="0" tIns="0" rIns="0" bIns="0" rtlCol="0" anchor="t">
            <a:spAutoFit/>
          </a:bodyPr>
          <a:lstStyle/>
          <a:p>
            <a:pPr algn="ctr">
              <a:lnSpc>
                <a:spcPts val="7000"/>
              </a:lnSpc>
              <a:spcBef>
                <a:spcPct val="0"/>
              </a:spcBef>
            </a:pPr>
            <a:r>
              <a:rPr lang="en-US" sz="5000" b="1" dirty="0">
                <a:solidFill>
                  <a:srgbClr val="1D1D1F"/>
                </a:solidFill>
                <a:latin typeface="Canva Sans Bold"/>
                <a:ea typeface="Canva Sans Bold"/>
                <a:cs typeface="Canva Sans Bold"/>
                <a:sym typeface="Canva Sans Bold"/>
              </a:rPr>
              <a:t>Focus of campaign</a:t>
            </a:r>
          </a:p>
        </p:txBody>
      </p:sp>
      <p:sp>
        <p:nvSpPr>
          <p:cNvPr id="4" name="TextBox 4"/>
          <p:cNvSpPr txBox="1"/>
          <p:nvPr/>
        </p:nvSpPr>
        <p:spPr>
          <a:xfrm>
            <a:off x="402362" y="962025"/>
            <a:ext cx="17542510" cy="8981440"/>
          </a:xfrm>
          <a:prstGeom prst="rect">
            <a:avLst/>
          </a:prstGeom>
        </p:spPr>
        <p:txBody>
          <a:bodyPr lIns="0" tIns="0" rIns="0" bIns="0" rtlCol="0" anchor="t">
            <a:spAutoFit/>
          </a:bodyPr>
          <a:lstStyle/>
          <a:p>
            <a:pPr algn="l">
              <a:lnSpc>
                <a:spcPts val="4759"/>
              </a:lnSpc>
              <a:spcBef>
                <a:spcPct val="0"/>
              </a:spcBef>
            </a:pPr>
            <a:r>
              <a:rPr lang="en-US" sz="3399" b="1">
                <a:solidFill>
                  <a:srgbClr val="1D1D1F"/>
                </a:solidFill>
                <a:latin typeface="Canva Sans Bold"/>
                <a:ea typeface="Canva Sans Bold"/>
                <a:cs typeface="Canva Sans Bold"/>
                <a:sym typeface="Canva Sans Bold"/>
              </a:rPr>
              <a:t>Go DEEPER</a:t>
            </a:r>
            <a:r>
              <a:rPr lang="en-US" sz="3399">
                <a:solidFill>
                  <a:srgbClr val="1D1D1F"/>
                </a:solidFill>
                <a:latin typeface="Canva Sans"/>
                <a:ea typeface="Canva Sans"/>
                <a:cs typeface="Canva Sans"/>
                <a:sym typeface="Canva Sans"/>
              </a:rPr>
              <a:t> – Anticipate in daily worshipping God and Respond to God’s call and purpose for us. Our Purpose pastors have written 25 devotional articles to draw us to the Word. Alongside these devotional readings, there will be real life testimony from each people group.</a:t>
            </a:r>
          </a:p>
          <a:p>
            <a:pPr algn="l">
              <a:lnSpc>
                <a:spcPts val="4759"/>
              </a:lnSpc>
              <a:spcBef>
                <a:spcPct val="0"/>
              </a:spcBef>
            </a:pPr>
            <a:r>
              <a:rPr lang="en-US" sz="3399">
                <a:solidFill>
                  <a:srgbClr val="1D1D1F"/>
                </a:solidFill>
                <a:latin typeface="Canva Sans"/>
                <a:ea typeface="Canva Sans"/>
                <a:cs typeface="Canva Sans"/>
                <a:sym typeface="Canva Sans"/>
              </a:rPr>
              <a:t> ​</a:t>
            </a:r>
          </a:p>
          <a:p>
            <a:pPr algn="l">
              <a:lnSpc>
                <a:spcPts val="4759"/>
              </a:lnSpc>
              <a:spcBef>
                <a:spcPct val="0"/>
              </a:spcBef>
            </a:pPr>
            <a:r>
              <a:rPr lang="en-US" sz="3399" b="1">
                <a:solidFill>
                  <a:srgbClr val="1D1D1F"/>
                </a:solidFill>
                <a:latin typeface="Canva Sans Bold"/>
                <a:ea typeface="Canva Sans Bold"/>
                <a:cs typeface="Canva Sans Bold"/>
                <a:sym typeface="Canva Sans Bold"/>
              </a:rPr>
              <a:t>Go WITH</a:t>
            </a:r>
            <a:r>
              <a:rPr lang="en-US" sz="3399">
                <a:solidFill>
                  <a:srgbClr val="1D1D1F"/>
                </a:solidFill>
                <a:latin typeface="Canva Sans"/>
                <a:ea typeface="Canva Sans"/>
                <a:cs typeface="Canva Sans"/>
                <a:sym typeface="Canva Sans"/>
              </a:rPr>
              <a:t> – Journey with others, especially seekers and newcomers in your small group. Take this opportunity to Identify and allow hosts and facilitators to lead/co-lead small group discussion. ​</a:t>
            </a:r>
          </a:p>
          <a:p>
            <a:pPr algn="l">
              <a:lnSpc>
                <a:spcPts val="4759"/>
              </a:lnSpc>
              <a:spcBef>
                <a:spcPct val="0"/>
              </a:spcBef>
            </a:pPr>
            <a:endParaRPr lang="en-US" sz="3399">
              <a:solidFill>
                <a:srgbClr val="1D1D1F"/>
              </a:solidFill>
              <a:latin typeface="Canva Sans"/>
              <a:ea typeface="Canva Sans"/>
              <a:cs typeface="Canva Sans"/>
              <a:sym typeface="Canva Sans"/>
            </a:endParaRPr>
          </a:p>
          <a:p>
            <a:pPr algn="l">
              <a:lnSpc>
                <a:spcPts val="4759"/>
              </a:lnSpc>
              <a:spcBef>
                <a:spcPct val="0"/>
              </a:spcBef>
            </a:pPr>
            <a:r>
              <a:rPr lang="en-US" sz="3399" b="1">
                <a:solidFill>
                  <a:srgbClr val="1D1D1F"/>
                </a:solidFill>
                <a:latin typeface="Canva Sans Bold"/>
                <a:ea typeface="Canva Sans Bold"/>
                <a:cs typeface="Canva Sans Bold"/>
                <a:sym typeface="Canva Sans Bold"/>
              </a:rPr>
              <a:t>Go OUT </a:t>
            </a:r>
            <a:r>
              <a:rPr lang="en-US" sz="3399">
                <a:solidFill>
                  <a:srgbClr val="1D1D1F"/>
                </a:solidFill>
                <a:latin typeface="Canva Sans"/>
                <a:ea typeface="Canva Sans"/>
                <a:cs typeface="Canva Sans"/>
                <a:sym typeface="Canva Sans"/>
              </a:rPr>
              <a:t>– Get out of your comfort zone to serve. There will be six weeks of sermons and action plans to bless the community in ways that will shape us to live out a healthy, growing, biblically- based, and full of love community.</a:t>
            </a:r>
            <a:r>
              <a:rPr lang="en-US" sz="3399" b="1">
                <a:solidFill>
                  <a:srgbClr val="1D1D1F"/>
                </a:solidFill>
                <a:latin typeface="Canva Sans Bold"/>
                <a:ea typeface="Canva Sans Bold"/>
                <a:cs typeface="Canva Sans Bold"/>
                <a:sym typeface="Canva Sans Bold"/>
              </a:rPr>
              <a:t>​</a:t>
            </a:r>
          </a:p>
          <a:p>
            <a:pPr algn="l">
              <a:lnSpc>
                <a:spcPts val="4759"/>
              </a:lnSpc>
              <a:spcBef>
                <a:spcPct val="0"/>
              </a:spcBef>
            </a:pPr>
            <a:endParaRPr lang="en-US" sz="3399" b="1">
              <a:solidFill>
                <a:srgbClr val="1D1D1F"/>
              </a:solidFill>
              <a:latin typeface="Canva Sans Bold"/>
              <a:ea typeface="Canva Sans Bold"/>
              <a:cs typeface="Canva Sans Bold"/>
              <a:sym typeface="Canva Sans Bold"/>
            </a:endParaRPr>
          </a:p>
          <a:p>
            <a:pPr algn="l">
              <a:lnSpc>
                <a:spcPts val="4759"/>
              </a:lnSpc>
              <a:spcBef>
                <a:spcPct val="0"/>
              </a:spcBef>
            </a:pPr>
            <a:r>
              <a:rPr lang="en-US" sz="3399" b="1">
                <a:solidFill>
                  <a:srgbClr val="1D1D1F"/>
                </a:solidFill>
                <a:latin typeface="Canva Sans Bold"/>
                <a:ea typeface="Canva Sans Bold"/>
                <a:cs typeface="Canva Sans Bold"/>
                <a:sym typeface="Canva Sans Bold"/>
              </a:rPr>
              <a:t>Go FORWARD </a:t>
            </a:r>
            <a:r>
              <a:rPr lang="en-US" sz="3399">
                <a:solidFill>
                  <a:srgbClr val="1D1D1F"/>
                </a:solidFill>
                <a:latin typeface="Canva Sans"/>
                <a:ea typeface="Canva Sans"/>
                <a:cs typeface="Canva Sans"/>
                <a:sym typeface="Canva Sans"/>
              </a:rPr>
              <a:t>– After all, our faith is not in what we can do throughout the campaign, but in what He will be doing within our lives and around our lives.​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 y="3360364"/>
            <a:ext cx="589985" cy="5153300"/>
            <a:chOff x="0" y="0"/>
            <a:chExt cx="155387" cy="1357248"/>
          </a:xfrm>
        </p:grpSpPr>
        <p:sp>
          <p:nvSpPr>
            <p:cNvPr id="3" name="Freeform 3"/>
            <p:cNvSpPr/>
            <p:nvPr/>
          </p:nvSpPr>
          <p:spPr>
            <a:xfrm>
              <a:off x="0" y="0"/>
              <a:ext cx="155387" cy="1357248"/>
            </a:xfrm>
            <a:custGeom>
              <a:avLst/>
              <a:gdLst/>
              <a:ahLst/>
              <a:cxnLst/>
              <a:rect l="l" t="t" r="r" b="b"/>
              <a:pathLst>
                <a:path w="155387" h="1357248">
                  <a:moveTo>
                    <a:pt x="0" y="0"/>
                  </a:moveTo>
                  <a:lnTo>
                    <a:pt x="155387" y="0"/>
                  </a:lnTo>
                  <a:lnTo>
                    <a:pt x="155387" y="1357248"/>
                  </a:lnTo>
                  <a:lnTo>
                    <a:pt x="0" y="1357248"/>
                  </a:lnTo>
                  <a:close/>
                </a:path>
              </a:pathLst>
            </a:custGeom>
            <a:solidFill>
              <a:srgbClr val="FFD699"/>
            </a:solidFill>
          </p:spPr>
          <p:txBody>
            <a:bodyPr/>
            <a:lstStyle/>
            <a:p>
              <a:endParaRPr lang="en-US"/>
            </a:p>
          </p:txBody>
        </p:sp>
        <p:sp>
          <p:nvSpPr>
            <p:cNvPr id="4" name="TextBox 4"/>
            <p:cNvSpPr txBox="1"/>
            <p:nvPr/>
          </p:nvSpPr>
          <p:spPr>
            <a:xfrm>
              <a:off x="0" y="-38100"/>
              <a:ext cx="155387" cy="1395348"/>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360383" y="1084730"/>
            <a:ext cx="16685426" cy="854075"/>
          </a:xfrm>
          <a:prstGeom prst="rect">
            <a:avLst/>
          </a:prstGeom>
        </p:spPr>
        <p:txBody>
          <a:bodyPr lIns="0" tIns="0" rIns="0" bIns="0" rtlCol="0" anchor="t">
            <a:spAutoFit/>
          </a:bodyPr>
          <a:lstStyle/>
          <a:p>
            <a:pPr algn="l">
              <a:lnSpc>
                <a:spcPts val="7000"/>
              </a:lnSpc>
            </a:pPr>
            <a:r>
              <a:rPr lang="en-US" sz="5000" b="1">
                <a:solidFill>
                  <a:srgbClr val="1D1D1F"/>
                </a:solidFill>
                <a:latin typeface="Montserrat Bold"/>
                <a:ea typeface="Montserrat Bold"/>
                <a:cs typeface="Montserrat Bold"/>
                <a:sym typeface="Montserrat Bold"/>
              </a:rPr>
              <a:t>IN EACH GROUP SESSION</a:t>
            </a:r>
          </a:p>
        </p:txBody>
      </p:sp>
      <p:sp>
        <p:nvSpPr>
          <p:cNvPr id="6" name="TextBox 6"/>
          <p:cNvSpPr txBox="1"/>
          <p:nvPr/>
        </p:nvSpPr>
        <p:spPr>
          <a:xfrm>
            <a:off x="9114383" y="4962842"/>
            <a:ext cx="59234" cy="323215"/>
          </a:xfrm>
          <a:prstGeom prst="rect">
            <a:avLst/>
          </a:prstGeom>
        </p:spPr>
        <p:txBody>
          <a:bodyPr lIns="0" tIns="0" rIns="0" bIns="0" rtlCol="0" anchor="t">
            <a:spAutoFit/>
          </a:bodyPr>
          <a:lstStyle/>
          <a:p>
            <a:pPr algn="ctr">
              <a:lnSpc>
                <a:spcPts val="2659"/>
              </a:lnSpc>
              <a:spcBef>
                <a:spcPct val="0"/>
              </a:spcBef>
            </a:pPr>
            <a:r>
              <a:rPr lang="en-US" sz="1899">
                <a:solidFill>
                  <a:srgbClr val="1D1D1F"/>
                </a:solidFill>
                <a:latin typeface="Canva Sans"/>
                <a:ea typeface="Canva Sans"/>
                <a:cs typeface="Canva Sans"/>
                <a:sym typeface="Canva Sans"/>
              </a:rPr>
              <a:t> </a:t>
            </a:r>
          </a:p>
        </p:txBody>
      </p:sp>
      <p:sp>
        <p:nvSpPr>
          <p:cNvPr id="7" name="TextBox 7"/>
          <p:cNvSpPr txBox="1"/>
          <p:nvPr/>
        </p:nvSpPr>
        <p:spPr>
          <a:xfrm>
            <a:off x="566164" y="4165214"/>
            <a:ext cx="17214905" cy="3543599"/>
          </a:xfrm>
          <a:prstGeom prst="rect">
            <a:avLst/>
          </a:prstGeom>
        </p:spPr>
        <p:txBody>
          <a:bodyPr wrap="square" lIns="0" tIns="0" rIns="0" bIns="0" rtlCol="0" anchor="t">
            <a:spAutoFit/>
          </a:bodyPr>
          <a:lstStyle/>
          <a:p>
            <a:pPr marL="863599" lvl="1" indent="-431800" algn="l">
              <a:lnSpc>
                <a:spcPts val="5599"/>
              </a:lnSpc>
              <a:buFont typeface="Arial"/>
              <a:buChar char="•"/>
            </a:pPr>
            <a:r>
              <a:rPr lang="en-US" sz="3999" b="1" dirty="0">
                <a:solidFill>
                  <a:srgbClr val="1D1D1F"/>
                </a:solidFill>
                <a:latin typeface="Canva Sans Bold"/>
                <a:ea typeface="Canva Sans Bold"/>
                <a:cs typeface="Canva Sans Bold"/>
                <a:sym typeface="Canva Sans Bold"/>
              </a:rPr>
              <a:t>Worship and Opening Prayer (10 mins)</a:t>
            </a:r>
          </a:p>
          <a:p>
            <a:pPr marL="863599" lvl="1" indent="-431800" algn="l">
              <a:lnSpc>
                <a:spcPts val="5599"/>
              </a:lnSpc>
              <a:buFont typeface="Arial"/>
              <a:buChar char="•"/>
            </a:pPr>
            <a:r>
              <a:rPr lang="en-US" sz="3999" b="1" dirty="0">
                <a:solidFill>
                  <a:srgbClr val="1D1D1F"/>
                </a:solidFill>
                <a:latin typeface="Canva Sans Bold"/>
                <a:ea typeface="Canva Sans Bold"/>
                <a:cs typeface="Canva Sans Bold"/>
                <a:sym typeface="Canva Sans Bold"/>
              </a:rPr>
              <a:t>Review sermon and sermon-based questions (30 mins)</a:t>
            </a:r>
          </a:p>
          <a:p>
            <a:pPr marL="863599" lvl="1" indent="-431800" algn="l">
              <a:lnSpc>
                <a:spcPts val="5599"/>
              </a:lnSpc>
              <a:buFont typeface="Arial"/>
              <a:buChar char="•"/>
            </a:pPr>
            <a:r>
              <a:rPr lang="en-US" sz="3999" b="1" dirty="0">
                <a:solidFill>
                  <a:srgbClr val="1D1D1F"/>
                </a:solidFill>
                <a:latin typeface="Canva Sans Bold"/>
                <a:ea typeface="Canva Sans Bold"/>
                <a:cs typeface="Canva Sans Bold"/>
                <a:sym typeface="Canva Sans Bold"/>
              </a:rPr>
              <a:t>Reflect on Devotional Journals/ Testimony clips (30 mins)</a:t>
            </a:r>
          </a:p>
          <a:p>
            <a:pPr marL="863599" lvl="1" indent="-431800" algn="l">
              <a:lnSpc>
                <a:spcPts val="5599"/>
              </a:lnSpc>
              <a:buFont typeface="Arial"/>
              <a:buChar char="•"/>
            </a:pPr>
            <a:r>
              <a:rPr lang="en-US" sz="3999" b="1" dirty="0">
                <a:solidFill>
                  <a:srgbClr val="1D1D1F"/>
                </a:solidFill>
                <a:latin typeface="Canva Sans Bold"/>
                <a:ea typeface="Canva Sans Bold"/>
                <a:cs typeface="Canva Sans Bold"/>
                <a:sym typeface="Canva Sans Bold"/>
              </a:rPr>
              <a:t>Respond: How can your group take part in the Blessings (10 mins)</a:t>
            </a:r>
          </a:p>
          <a:p>
            <a:pPr marL="863599" lvl="1" indent="-431800" algn="l">
              <a:lnSpc>
                <a:spcPts val="5599"/>
              </a:lnSpc>
              <a:buFont typeface="Arial"/>
              <a:buChar char="•"/>
            </a:pPr>
            <a:r>
              <a:rPr lang="en-US" sz="3999" b="1" dirty="0">
                <a:solidFill>
                  <a:srgbClr val="1D1D1F"/>
                </a:solidFill>
                <a:latin typeface="Canva Sans Bold"/>
                <a:ea typeface="Canva Sans Bold"/>
                <a:cs typeface="Canva Sans Bold"/>
                <a:sym typeface="Canva Sans Bold"/>
              </a:rPr>
              <a:t>Encourage and pray for each other (10 mins)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 y="3360364"/>
            <a:ext cx="589985" cy="5153300"/>
            <a:chOff x="0" y="0"/>
            <a:chExt cx="155387" cy="1357248"/>
          </a:xfrm>
        </p:grpSpPr>
        <p:sp>
          <p:nvSpPr>
            <p:cNvPr id="3" name="Freeform 3"/>
            <p:cNvSpPr/>
            <p:nvPr/>
          </p:nvSpPr>
          <p:spPr>
            <a:xfrm>
              <a:off x="0" y="0"/>
              <a:ext cx="155387" cy="1357248"/>
            </a:xfrm>
            <a:custGeom>
              <a:avLst/>
              <a:gdLst/>
              <a:ahLst/>
              <a:cxnLst/>
              <a:rect l="l" t="t" r="r" b="b"/>
              <a:pathLst>
                <a:path w="155387" h="1357248">
                  <a:moveTo>
                    <a:pt x="0" y="0"/>
                  </a:moveTo>
                  <a:lnTo>
                    <a:pt x="155387" y="0"/>
                  </a:lnTo>
                  <a:lnTo>
                    <a:pt x="155387" y="1357248"/>
                  </a:lnTo>
                  <a:lnTo>
                    <a:pt x="0" y="1357248"/>
                  </a:lnTo>
                  <a:close/>
                </a:path>
              </a:pathLst>
            </a:custGeom>
            <a:solidFill>
              <a:srgbClr val="FFD699"/>
            </a:solidFill>
          </p:spPr>
          <p:txBody>
            <a:bodyPr/>
            <a:lstStyle/>
            <a:p>
              <a:endParaRPr lang="en-US"/>
            </a:p>
          </p:txBody>
        </p:sp>
        <p:sp>
          <p:nvSpPr>
            <p:cNvPr id="4" name="TextBox 4"/>
            <p:cNvSpPr txBox="1"/>
            <p:nvPr/>
          </p:nvSpPr>
          <p:spPr>
            <a:xfrm>
              <a:off x="0" y="-38100"/>
              <a:ext cx="155387" cy="1395348"/>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842616" y="420455"/>
            <a:ext cx="16685426" cy="854075"/>
          </a:xfrm>
          <a:prstGeom prst="rect">
            <a:avLst/>
          </a:prstGeom>
        </p:spPr>
        <p:txBody>
          <a:bodyPr lIns="0" tIns="0" rIns="0" bIns="0" rtlCol="0" anchor="t">
            <a:spAutoFit/>
          </a:bodyPr>
          <a:lstStyle/>
          <a:p>
            <a:pPr algn="l">
              <a:lnSpc>
                <a:spcPts val="7000"/>
              </a:lnSpc>
            </a:pPr>
            <a:r>
              <a:rPr lang="en-US" sz="5000" b="1">
                <a:solidFill>
                  <a:srgbClr val="1D1D1F"/>
                </a:solidFill>
                <a:latin typeface="Montserrat Bold"/>
                <a:ea typeface="Montserrat Bold"/>
                <a:cs typeface="Montserrat Bold"/>
                <a:sym typeface="Montserrat Bold"/>
              </a:rPr>
              <a:t>FACILITATIVE BIBLE STUDY</a:t>
            </a:r>
          </a:p>
        </p:txBody>
      </p:sp>
      <p:sp>
        <p:nvSpPr>
          <p:cNvPr id="6" name="TextBox 6"/>
          <p:cNvSpPr txBox="1"/>
          <p:nvPr/>
        </p:nvSpPr>
        <p:spPr>
          <a:xfrm>
            <a:off x="399664" y="2467692"/>
            <a:ext cx="17888336" cy="7605395"/>
          </a:xfrm>
          <a:prstGeom prst="rect">
            <a:avLst/>
          </a:prstGeom>
        </p:spPr>
        <p:txBody>
          <a:bodyPr lIns="0" tIns="0" rIns="0" bIns="0" rtlCol="0" anchor="t">
            <a:spAutoFit/>
          </a:bodyPr>
          <a:lstStyle/>
          <a:p>
            <a:pPr marL="820421" lvl="1" indent="-410210" algn="l">
              <a:lnSpc>
                <a:spcPts val="7600"/>
              </a:lnSpc>
              <a:buAutoNum type="arabicPeriod"/>
            </a:pPr>
            <a:r>
              <a:rPr lang="en-US" sz="3800" b="1" dirty="0">
                <a:solidFill>
                  <a:srgbClr val="1D1D1F"/>
                </a:solidFill>
                <a:latin typeface="Montserrat Bold"/>
                <a:ea typeface="Montserrat Bold"/>
                <a:cs typeface="Montserrat Bold"/>
                <a:sym typeface="Montserrat Bold"/>
              </a:rPr>
              <a:t>Rephrase</a:t>
            </a:r>
            <a:r>
              <a:rPr lang="en-US" sz="3800" dirty="0">
                <a:solidFill>
                  <a:srgbClr val="1D1D1F"/>
                </a:solidFill>
                <a:latin typeface="Montserrat"/>
                <a:ea typeface="Montserrat"/>
                <a:cs typeface="Montserrat"/>
                <a:sym typeface="Montserrat"/>
              </a:rPr>
              <a:t>: Put the Scripture into your own words</a:t>
            </a:r>
          </a:p>
          <a:p>
            <a:pPr marL="820421" lvl="1" indent="-410210" algn="l">
              <a:lnSpc>
                <a:spcPts val="7600"/>
              </a:lnSpc>
              <a:buFont typeface="Arial"/>
              <a:buChar char="•"/>
            </a:pPr>
            <a:r>
              <a:rPr lang="en-US" sz="3800" dirty="0">
                <a:solidFill>
                  <a:srgbClr val="1D1D1F"/>
                </a:solidFill>
                <a:latin typeface="Montserrat"/>
                <a:ea typeface="Montserrat"/>
                <a:cs typeface="Montserrat"/>
                <a:sym typeface="Montserrat"/>
              </a:rPr>
              <a:t>How would you express this verse if you were sharing it with a friend?</a:t>
            </a:r>
          </a:p>
          <a:p>
            <a:pPr marL="410211" lvl="1" algn="l">
              <a:lnSpc>
                <a:spcPts val="7600"/>
              </a:lnSpc>
            </a:pPr>
            <a:r>
              <a:rPr lang="en-US" sz="3800" b="1" dirty="0">
                <a:solidFill>
                  <a:srgbClr val="1D1D1F"/>
                </a:solidFill>
                <a:latin typeface="Montserrat Bold"/>
                <a:ea typeface="Montserrat Bold"/>
                <a:cs typeface="Montserrat Bold"/>
                <a:sym typeface="Montserrat Bold"/>
              </a:rPr>
              <a:t>2. Relevance</a:t>
            </a:r>
            <a:r>
              <a:rPr lang="en-US" sz="3800" dirty="0">
                <a:solidFill>
                  <a:srgbClr val="1D1D1F"/>
                </a:solidFill>
                <a:latin typeface="Montserrat"/>
                <a:ea typeface="Montserrat"/>
                <a:cs typeface="Montserrat"/>
                <a:sym typeface="Montserrat"/>
              </a:rPr>
              <a:t>: What is the Scripture saying to you right now?</a:t>
            </a:r>
          </a:p>
          <a:p>
            <a:pPr marL="820421" lvl="1" indent="-410210" algn="l">
              <a:lnSpc>
                <a:spcPts val="7600"/>
              </a:lnSpc>
              <a:buFont typeface="Arial"/>
              <a:buChar char="•"/>
            </a:pPr>
            <a:r>
              <a:rPr lang="en-US" sz="3800" dirty="0">
                <a:solidFill>
                  <a:srgbClr val="1D1D1F"/>
                </a:solidFill>
                <a:latin typeface="Montserrat"/>
                <a:ea typeface="Montserrat"/>
                <a:cs typeface="Montserrat"/>
                <a:sym typeface="Montserrat"/>
              </a:rPr>
              <a:t>How does it speak into your current situation, struggles, or season </a:t>
            </a:r>
          </a:p>
          <a:p>
            <a:pPr marL="410211" lvl="1" algn="l">
              <a:lnSpc>
                <a:spcPts val="7600"/>
              </a:lnSpc>
            </a:pPr>
            <a:r>
              <a:rPr lang="en-US" sz="3800" b="1" dirty="0">
                <a:solidFill>
                  <a:srgbClr val="1D1D1F"/>
                </a:solidFill>
                <a:latin typeface="Montserrat Bold"/>
                <a:ea typeface="Montserrat Bold"/>
                <a:cs typeface="Montserrat Bold"/>
                <a:sym typeface="Montserrat Bold"/>
              </a:rPr>
              <a:t>3. Response</a:t>
            </a:r>
            <a:r>
              <a:rPr lang="en-US" sz="3800" dirty="0">
                <a:solidFill>
                  <a:srgbClr val="1D1D1F"/>
                </a:solidFill>
                <a:latin typeface="Montserrat"/>
                <a:ea typeface="Montserrat"/>
                <a:cs typeface="Montserrat"/>
                <a:sym typeface="Montserrat"/>
              </a:rPr>
              <a:t>: What is God saying to comfort, remind, or challenge you?</a:t>
            </a:r>
          </a:p>
          <a:p>
            <a:pPr marL="820421" lvl="1" indent="-410210" algn="l">
              <a:lnSpc>
                <a:spcPts val="7600"/>
              </a:lnSpc>
              <a:buFont typeface="Arial"/>
              <a:buChar char="•"/>
            </a:pPr>
            <a:r>
              <a:rPr lang="en-US" sz="3800" dirty="0">
                <a:solidFill>
                  <a:srgbClr val="1D1D1F"/>
                </a:solidFill>
                <a:latin typeface="Montserrat"/>
                <a:ea typeface="Montserrat"/>
                <a:cs typeface="Montserrat"/>
                <a:sym typeface="Montserrat"/>
              </a:rPr>
              <a:t>Is there a word of encouragement, correction, or invitation?  </a:t>
            </a:r>
          </a:p>
          <a:p>
            <a:pPr marL="410211" lvl="1" algn="l">
              <a:lnSpc>
                <a:spcPts val="7600"/>
              </a:lnSpc>
            </a:pPr>
            <a:r>
              <a:rPr lang="en-US" sz="3800" b="1" dirty="0">
                <a:solidFill>
                  <a:srgbClr val="1D1D1F"/>
                </a:solidFill>
                <a:latin typeface="Montserrat Bold"/>
                <a:ea typeface="Montserrat Bold"/>
                <a:cs typeface="Montserrat Bold"/>
                <a:sym typeface="Montserrat Bold"/>
              </a:rPr>
              <a:t>4. Renewal</a:t>
            </a:r>
            <a:r>
              <a:rPr lang="en-US" sz="3800" dirty="0">
                <a:solidFill>
                  <a:srgbClr val="1D1D1F"/>
                </a:solidFill>
                <a:latin typeface="Montserrat"/>
                <a:ea typeface="Montserrat"/>
                <a:cs typeface="Montserrat"/>
                <a:sym typeface="Montserrat"/>
              </a:rPr>
              <a:t>: What change do you hope to see today?</a:t>
            </a:r>
          </a:p>
          <a:p>
            <a:pPr marL="820421" lvl="1" indent="-410210" algn="l">
              <a:lnSpc>
                <a:spcPts val="7600"/>
              </a:lnSpc>
              <a:buFont typeface="Arial"/>
              <a:buChar char="•"/>
            </a:pPr>
            <a:r>
              <a:rPr lang="en-US" sz="3800" dirty="0">
                <a:solidFill>
                  <a:srgbClr val="1D1D1F"/>
                </a:solidFill>
                <a:latin typeface="Montserrat"/>
                <a:ea typeface="Montserrat"/>
                <a:cs typeface="Montserrat"/>
                <a:sym typeface="Montserrat"/>
              </a:rPr>
              <a:t>In your mindset, heart, relationships, or actions?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 y="3360364"/>
            <a:ext cx="589985" cy="5153300"/>
            <a:chOff x="0" y="0"/>
            <a:chExt cx="155387" cy="1357248"/>
          </a:xfrm>
        </p:grpSpPr>
        <p:sp>
          <p:nvSpPr>
            <p:cNvPr id="3" name="Freeform 3"/>
            <p:cNvSpPr/>
            <p:nvPr/>
          </p:nvSpPr>
          <p:spPr>
            <a:xfrm>
              <a:off x="0" y="0"/>
              <a:ext cx="155387" cy="1357248"/>
            </a:xfrm>
            <a:custGeom>
              <a:avLst/>
              <a:gdLst/>
              <a:ahLst/>
              <a:cxnLst/>
              <a:rect l="l" t="t" r="r" b="b"/>
              <a:pathLst>
                <a:path w="155387" h="1357248">
                  <a:moveTo>
                    <a:pt x="0" y="0"/>
                  </a:moveTo>
                  <a:lnTo>
                    <a:pt x="155387" y="0"/>
                  </a:lnTo>
                  <a:lnTo>
                    <a:pt x="155387" y="1357248"/>
                  </a:lnTo>
                  <a:lnTo>
                    <a:pt x="0" y="1357248"/>
                  </a:lnTo>
                  <a:close/>
                </a:path>
              </a:pathLst>
            </a:custGeom>
            <a:solidFill>
              <a:srgbClr val="FFD699"/>
            </a:solidFill>
          </p:spPr>
          <p:txBody>
            <a:bodyPr/>
            <a:lstStyle/>
            <a:p>
              <a:endParaRPr lang="en-US"/>
            </a:p>
          </p:txBody>
        </p:sp>
        <p:sp>
          <p:nvSpPr>
            <p:cNvPr id="4" name="TextBox 4"/>
            <p:cNvSpPr txBox="1"/>
            <p:nvPr/>
          </p:nvSpPr>
          <p:spPr>
            <a:xfrm>
              <a:off x="0" y="-38100"/>
              <a:ext cx="155387" cy="139534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8921582" y="2311651"/>
            <a:ext cx="8929793" cy="5023009"/>
          </a:xfrm>
          <a:custGeom>
            <a:avLst/>
            <a:gdLst/>
            <a:ahLst/>
            <a:cxnLst/>
            <a:rect l="l" t="t" r="r" b="b"/>
            <a:pathLst>
              <a:path w="8929793" h="5023009">
                <a:moveTo>
                  <a:pt x="0" y="0"/>
                </a:moveTo>
                <a:lnTo>
                  <a:pt x="8929793" y="0"/>
                </a:lnTo>
                <a:lnTo>
                  <a:pt x="8929793" y="5023009"/>
                </a:lnTo>
                <a:lnTo>
                  <a:pt x="0" y="5023009"/>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830904" y="268288"/>
            <a:ext cx="16685426" cy="1368424"/>
          </a:xfrm>
          <a:prstGeom prst="rect">
            <a:avLst/>
          </a:prstGeom>
        </p:spPr>
        <p:txBody>
          <a:bodyPr lIns="0" tIns="0" rIns="0" bIns="0" rtlCol="0" anchor="t">
            <a:spAutoFit/>
          </a:bodyPr>
          <a:lstStyle/>
          <a:p>
            <a:pPr algn="l">
              <a:lnSpc>
                <a:spcPts val="11200"/>
              </a:lnSpc>
            </a:pPr>
            <a:r>
              <a:rPr lang="en-US" sz="8000" b="1">
                <a:solidFill>
                  <a:srgbClr val="1D1D1F"/>
                </a:solidFill>
                <a:latin typeface="Montserrat Bold"/>
                <a:ea typeface="Montserrat Bold"/>
                <a:cs typeface="Montserrat Bold"/>
                <a:sym typeface="Montserrat Bold"/>
              </a:rPr>
              <a:t>FACILITATIVE SPIRIT</a:t>
            </a:r>
          </a:p>
        </p:txBody>
      </p:sp>
      <p:sp>
        <p:nvSpPr>
          <p:cNvPr id="7" name="TextBox 7"/>
          <p:cNvSpPr txBox="1"/>
          <p:nvPr/>
        </p:nvSpPr>
        <p:spPr>
          <a:xfrm>
            <a:off x="9114383" y="4962842"/>
            <a:ext cx="59234" cy="323215"/>
          </a:xfrm>
          <a:prstGeom prst="rect">
            <a:avLst/>
          </a:prstGeom>
        </p:spPr>
        <p:txBody>
          <a:bodyPr lIns="0" tIns="0" rIns="0" bIns="0" rtlCol="0" anchor="t">
            <a:spAutoFit/>
          </a:bodyPr>
          <a:lstStyle/>
          <a:p>
            <a:pPr algn="ctr">
              <a:lnSpc>
                <a:spcPts val="2659"/>
              </a:lnSpc>
              <a:spcBef>
                <a:spcPct val="0"/>
              </a:spcBef>
            </a:pPr>
            <a:r>
              <a:rPr lang="en-US" sz="1899">
                <a:solidFill>
                  <a:srgbClr val="1D1D1F"/>
                </a:solidFill>
                <a:latin typeface="Canva Sans"/>
                <a:ea typeface="Canva Sans"/>
                <a:cs typeface="Canva Sans"/>
                <a:sym typeface="Canva Sans"/>
              </a:rPr>
              <a:t> </a:t>
            </a:r>
          </a:p>
        </p:txBody>
      </p:sp>
      <p:sp>
        <p:nvSpPr>
          <p:cNvPr id="8" name="TextBox 8"/>
          <p:cNvSpPr txBox="1"/>
          <p:nvPr/>
        </p:nvSpPr>
        <p:spPr>
          <a:xfrm>
            <a:off x="1028700" y="7783415"/>
            <a:ext cx="13689520" cy="2089150"/>
          </a:xfrm>
          <a:prstGeom prst="rect">
            <a:avLst/>
          </a:prstGeom>
        </p:spPr>
        <p:txBody>
          <a:bodyPr lIns="0" tIns="0" rIns="0" bIns="0" rtlCol="0" anchor="t">
            <a:spAutoFit/>
          </a:bodyPr>
          <a:lstStyle/>
          <a:p>
            <a:pPr algn="l">
              <a:lnSpc>
                <a:spcPts val="5599"/>
              </a:lnSpc>
              <a:spcBef>
                <a:spcPct val="0"/>
              </a:spcBef>
            </a:pPr>
            <a:r>
              <a:rPr lang="en-US" sz="3999" b="1">
                <a:solidFill>
                  <a:srgbClr val="1D1D1F"/>
                </a:solidFill>
                <a:latin typeface="Canva Sans Bold"/>
                <a:ea typeface="Canva Sans Bold"/>
                <a:cs typeface="Canva Sans Bold"/>
                <a:sym typeface="Canva Sans Bold"/>
              </a:rPr>
              <a:t>...together with all the Lord’s holy people, to grasp how wide and long and high and deep is the love of Christ...(Eph 3:18)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1000" y="-266700"/>
            <a:ext cx="18669000" cy="10325100"/>
          </a:xfrm>
          <a:custGeom>
            <a:avLst/>
            <a:gdLst/>
            <a:ahLst/>
            <a:cxnLst/>
            <a:rect l="l" t="t" r="r" b="b"/>
            <a:pathLst>
              <a:path w="18288000" h="10058400">
                <a:moveTo>
                  <a:pt x="0" y="0"/>
                </a:moveTo>
                <a:lnTo>
                  <a:pt x="18288000" y="0"/>
                </a:lnTo>
                <a:lnTo>
                  <a:pt x="18288000" y="10058400"/>
                </a:lnTo>
                <a:lnTo>
                  <a:pt x="0" y="100584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9114383" y="4962842"/>
            <a:ext cx="59234" cy="323215"/>
          </a:xfrm>
          <a:prstGeom prst="rect">
            <a:avLst/>
          </a:prstGeom>
        </p:spPr>
        <p:txBody>
          <a:bodyPr lIns="0" tIns="0" rIns="0" bIns="0" rtlCol="0" anchor="t">
            <a:spAutoFit/>
          </a:bodyPr>
          <a:lstStyle/>
          <a:p>
            <a:pPr algn="ctr">
              <a:lnSpc>
                <a:spcPts val="2659"/>
              </a:lnSpc>
              <a:spcBef>
                <a:spcPct val="0"/>
              </a:spcBef>
            </a:pPr>
            <a:r>
              <a:rPr lang="en-US" sz="1899">
                <a:solidFill>
                  <a:srgbClr val="1D1D1F"/>
                </a:solidFill>
                <a:latin typeface="Canva Sans"/>
                <a:ea typeface="Canva Sans"/>
                <a:cs typeface="Canva Sans"/>
                <a:sym typeface="Canva Sans"/>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9442" y="43922"/>
            <a:ext cx="18867789" cy="10243078"/>
          </a:xfrm>
          <a:custGeom>
            <a:avLst/>
            <a:gdLst/>
            <a:ahLst/>
            <a:cxnLst/>
            <a:rect l="l" t="t" r="r" b="b"/>
            <a:pathLst>
              <a:path w="18867789" h="10243078">
                <a:moveTo>
                  <a:pt x="0" y="0"/>
                </a:moveTo>
                <a:lnTo>
                  <a:pt x="18867789" y="0"/>
                </a:lnTo>
                <a:lnTo>
                  <a:pt x="18867789" y="10243078"/>
                </a:lnTo>
                <a:lnTo>
                  <a:pt x="0" y="10243078"/>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9114383" y="4962842"/>
            <a:ext cx="59234" cy="323215"/>
          </a:xfrm>
          <a:prstGeom prst="rect">
            <a:avLst/>
          </a:prstGeom>
        </p:spPr>
        <p:txBody>
          <a:bodyPr lIns="0" tIns="0" rIns="0" bIns="0" rtlCol="0" anchor="t">
            <a:spAutoFit/>
          </a:bodyPr>
          <a:lstStyle/>
          <a:p>
            <a:pPr algn="ctr">
              <a:lnSpc>
                <a:spcPts val="2659"/>
              </a:lnSpc>
              <a:spcBef>
                <a:spcPct val="0"/>
              </a:spcBef>
            </a:pPr>
            <a:r>
              <a:rPr lang="en-US" sz="1899">
                <a:solidFill>
                  <a:srgbClr val="1D1D1F"/>
                </a:solidFill>
                <a:latin typeface="Canva Sans"/>
                <a:ea typeface="Canva Sans"/>
                <a:cs typeface="Canva Sans"/>
                <a:sym typeface="Canva Sans"/>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4954" y="0"/>
            <a:ext cx="20389308" cy="9959942"/>
          </a:xfrm>
          <a:custGeom>
            <a:avLst/>
            <a:gdLst/>
            <a:ahLst/>
            <a:cxnLst/>
            <a:rect l="l" t="t" r="r" b="b"/>
            <a:pathLst>
              <a:path w="20389308" h="9959942">
                <a:moveTo>
                  <a:pt x="0" y="0"/>
                </a:moveTo>
                <a:lnTo>
                  <a:pt x="20389308" y="0"/>
                </a:lnTo>
                <a:lnTo>
                  <a:pt x="20389308" y="9959942"/>
                </a:lnTo>
                <a:lnTo>
                  <a:pt x="0" y="9959942"/>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9114383" y="4962842"/>
            <a:ext cx="59234" cy="323215"/>
          </a:xfrm>
          <a:prstGeom prst="rect">
            <a:avLst/>
          </a:prstGeom>
        </p:spPr>
        <p:txBody>
          <a:bodyPr lIns="0" tIns="0" rIns="0" bIns="0" rtlCol="0" anchor="t">
            <a:spAutoFit/>
          </a:bodyPr>
          <a:lstStyle/>
          <a:p>
            <a:pPr algn="ctr">
              <a:lnSpc>
                <a:spcPts val="2659"/>
              </a:lnSpc>
              <a:spcBef>
                <a:spcPct val="0"/>
              </a:spcBef>
            </a:pPr>
            <a:r>
              <a:rPr lang="en-US" sz="1899">
                <a:solidFill>
                  <a:srgbClr val="1D1D1F"/>
                </a:solidFill>
                <a:latin typeface="Canva Sans"/>
                <a:ea typeface="Canva Sans"/>
                <a:cs typeface="Canva Sans"/>
                <a:sym typeface="Canva Sans"/>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 y="3360364"/>
            <a:ext cx="589985" cy="5153300"/>
            <a:chOff x="0" y="0"/>
            <a:chExt cx="155387" cy="1357248"/>
          </a:xfrm>
        </p:grpSpPr>
        <p:sp>
          <p:nvSpPr>
            <p:cNvPr id="3" name="Freeform 3"/>
            <p:cNvSpPr/>
            <p:nvPr/>
          </p:nvSpPr>
          <p:spPr>
            <a:xfrm>
              <a:off x="0" y="0"/>
              <a:ext cx="155387" cy="1357248"/>
            </a:xfrm>
            <a:custGeom>
              <a:avLst/>
              <a:gdLst/>
              <a:ahLst/>
              <a:cxnLst/>
              <a:rect l="l" t="t" r="r" b="b"/>
              <a:pathLst>
                <a:path w="155387" h="1357248">
                  <a:moveTo>
                    <a:pt x="0" y="0"/>
                  </a:moveTo>
                  <a:lnTo>
                    <a:pt x="155387" y="0"/>
                  </a:lnTo>
                  <a:lnTo>
                    <a:pt x="155387" y="1357248"/>
                  </a:lnTo>
                  <a:lnTo>
                    <a:pt x="0" y="1357248"/>
                  </a:lnTo>
                  <a:close/>
                </a:path>
              </a:pathLst>
            </a:custGeom>
            <a:solidFill>
              <a:srgbClr val="FFD699"/>
            </a:solidFill>
          </p:spPr>
          <p:txBody>
            <a:bodyPr/>
            <a:lstStyle/>
            <a:p>
              <a:endParaRPr lang="en-US"/>
            </a:p>
          </p:txBody>
        </p:sp>
        <p:sp>
          <p:nvSpPr>
            <p:cNvPr id="4" name="TextBox 4"/>
            <p:cNvSpPr txBox="1"/>
            <p:nvPr/>
          </p:nvSpPr>
          <p:spPr>
            <a:xfrm>
              <a:off x="0" y="-38100"/>
              <a:ext cx="155387" cy="1395348"/>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9114383" y="4962842"/>
            <a:ext cx="59234" cy="323215"/>
          </a:xfrm>
          <a:prstGeom prst="rect">
            <a:avLst/>
          </a:prstGeom>
        </p:spPr>
        <p:txBody>
          <a:bodyPr lIns="0" tIns="0" rIns="0" bIns="0" rtlCol="0" anchor="t">
            <a:spAutoFit/>
          </a:bodyPr>
          <a:lstStyle/>
          <a:p>
            <a:pPr algn="ctr">
              <a:lnSpc>
                <a:spcPts val="2659"/>
              </a:lnSpc>
              <a:spcBef>
                <a:spcPct val="0"/>
              </a:spcBef>
            </a:pPr>
            <a:r>
              <a:rPr lang="en-US" sz="1899">
                <a:solidFill>
                  <a:srgbClr val="1D1D1F"/>
                </a:solidFill>
                <a:latin typeface="Canva Sans"/>
                <a:ea typeface="Canva Sans"/>
                <a:cs typeface="Canva Sans"/>
                <a:sym typeface="Canva Sans"/>
              </a:rPr>
              <a:t> </a:t>
            </a:r>
          </a:p>
        </p:txBody>
      </p:sp>
      <p:sp>
        <p:nvSpPr>
          <p:cNvPr id="6" name="TextBox 6"/>
          <p:cNvSpPr txBox="1"/>
          <p:nvPr/>
        </p:nvSpPr>
        <p:spPr>
          <a:xfrm>
            <a:off x="888338" y="242394"/>
            <a:ext cx="17399662" cy="11022330"/>
          </a:xfrm>
          <a:prstGeom prst="rect">
            <a:avLst/>
          </a:prstGeom>
        </p:spPr>
        <p:txBody>
          <a:bodyPr lIns="0" tIns="0" rIns="0" bIns="0" rtlCol="0" anchor="t">
            <a:spAutoFit/>
          </a:bodyPr>
          <a:lstStyle/>
          <a:p>
            <a:pPr algn="l">
              <a:lnSpc>
                <a:spcPts val="4620"/>
              </a:lnSpc>
            </a:pPr>
            <a:r>
              <a:rPr lang="en-US" sz="3300" b="1">
                <a:solidFill>
                  <a:srgbClr val="1D1D1F"/>
                </a:solidFill>
                <a:latin typeface="Canva Sans Bold"/>
                <a:ea typeface="Canva Sans Bold"/>
                <a:cs typeface="Canva Sans Bold"/>
                <a:sym typeface="Canva Sans Bold"/>
              </a:rPr>
              <a:t>Prayer for Small group facilitators</a:t>
            </a:r>
            <a:r>
              <a:rPr lang="en-US" sz="3300">
                <a:solidFill>
                  <a:srgbClr val="1D1D1F"/>
                </a:solidFill>
                <a:latin typeface="Canva Sans"/>
                <a:ea typeface="Canva Sans"/>
                <a:cs typeface="Canva Sans"/>
                <a:sym typeface="Canva Sans"/>
              </a:rPr>
              <a:t>: (by P Sophia)</a:t>
            </a:r>
          </a:p>
          <a:p>
            <a:pPr algn="l">
              <a:lnSpc>
                <a:spcPts val="4620"/>
              </a:lnSpc>
            </a:pPr>
            <a:r>
              <a:rPr lang="en-US" sz="3300">
                <a:solidFill>
                  <a:srgbClr val="1D1D1F"/>
                </a:solidFill>
                <a:latin typeface="Canva Sans"/>
                <a:ea typeface="Canva Sans"/>
                <a:cs typeface="Canva Sans"/>
                <a:sym typeface="Canva Sans"/>
              </a:rPr>
              <a:t>Heavenly Father, we thank you for your calling and equipping each SG facilitator for such a time as this. During this 40 – day spiritual journey, we pray for a fresh wind of Your Spirit to move among us. </a:t>
            </a:r>
          </a:p>
          <a:p>
            <a:pPr algn="l">
              <a:lnSpc>
                <a:spcPts val="4620"/>
              </a:lnSpc>
            </a:pPr>
            <a:r>
              <a:rPr lang="en-US" sz="3300">
                <a:solidFill>
                  <a:srgbClr val="1D1D1F"/>
                </a:solidFill>
                <a:latin typeface="Canva Sans"/>
                <a:ea typeface="Canva Sans"/>
                <a:cs typeface="Canva Sans"/>
                <a:sym typeface="Canva Sans"/>
              </a:rPr>
              <a:t>Releasing us from fear and lifting the weight of every burden we carry old wounds, doubts, and distractions, help us to walk in freedom and boldness.  </a:t>
            </a:r>
          </a:p>
          <a:p>
            <a:pPr algn="l">
              <a:lnSpc>
                <a:spcPts val="4620"/>
              </a:lnSpc>
            </a:pPr>
            <a:r>
              <a:rPr lang="en-US" sz="3300">
                <a:solidFill>
                  <a:srgbClr val="1D1D1F"/>
                </a:solidFill>
                <a:latin typeface="Canva Sans"/>
                <a:ea typeface="Canva Sans"/>
                <a:cs typeface="Canva Sans"/>
                <a:sym typeface="Canva Sans"/>
              </a:rPr>
              <a:t>We pray for the facilitators - to be channel of Your hope – humble and filled with grace.  </a:t>
            </a:r>
          </a:p>
          <a:p>
            <a:pPr algn="l">
              <a:lnSpc>
                <a:spcPts val="4620"/>
              </a:lnSpc>
            </a:pPr>
            <a:r>
              <a:rPr lang="en-US" sz="3300">
                <a:solidFill>
                  <a:srgbClr val="1D1D1F"/>
                </a:solidFill>
                <a:latin typeface="Canva Sans"/>
                <a:ea typeface="Canva Sans"/>
                <a:cs typeface="Canva Sans"/>
                <a:sym typeface="Canva Sans"/>
              </a:rPr>
              <a:t>We pray for the preachers - speaking directly to the hearts and situations of every member. </a:t>
            </a:r>
          </a:p>
          <a:p>
            <a:pPr algn="l">
              <a:lnSpc>
                <a:spcPts val="4620"/>
              </a:lnSpc>
            </a:pPr>
            <a:r>
              <a:rPr lang="en-US" sz="3300">
                <a:solidFill>
                  <a:srgbClr val="1D1D1F"/>
                </a:solidFill>
                <a:latin typeface="Canva Sans"/>
                <a:ea typeface="Canva Sans"/>
                <a:cs typeface="Canva Sans"/>
                <a:sym typeface="Canva Sans"/>
              </a:rPr>
              <a:t>We pray for those who share the testimony– authentic and give glory to You. </a:t>
            </a:r>
          </a:p>
          <a:p>
            <a:pPr algn="l">
              <a:lnSpc>
                <a:spcPts val="4620"/>
              </a:lnSpc>
            </a:pPr>
            <a:r>
              <a:rPr lang="en-US" sz="3300">
                <a:solidFill>
                  <a:srgbClr val="1D1D1F"/>
                </a:solidFill>
                <a:latin typeface="Canva Sans"/>
                <a:ea typeface="Canva Sans"/>
                <a:cs typeface="Canva Sans"/>
                <a:sym typeface="Canva Sans"/>
              </a:rPr>
              <a:t>We pray for the members – revive and renew us.  </a:t>
            </a:r>
          </a:p>
          <a:p>
            <a:pPr algn="l">
              <a:lnSpc>
                <a:spcPts val="4620"/>
              </a:lnSpc>
            </a:pPr>
            <a:r>
              <a:rPr lang="en-US" sz="3300">
                <a:solidFill>
                  <a:srgbClr val="1D1D1F"/>
                </a:solidFill>
                <a:latin typeface="Canva Sans"/>
                <a:ea typeface="Canva Sans"/>
                <a:cs typeface="Canva Sans"/>
                <a:sym typeface="Canva Sans"/>
              </a:rPr>
              <a:t>We pray for these 40 days to be a time of wholehearted response and renewal. Not just in knowledge, but the way we live and love. </a:t>
            </a:r>
          </a:p>
          <a:p>
            <a:pPr algn="l">
              <a:lnSpc>
                <a:spcPts val="4620"/>
              </a:lnSpc>
            </a:pPr>
            <a:r>
              <a:rPr lang="en-US" sz="3300">
                <a:solidFill>
                  <a:srgbClr val="1D1D1F"/>
                </a:solidFill>
                <a:latin typeface="Canva Sans"/>
                <a:ea typeface="Canva Sans"/>
                <a:cs typeface="Canva Sans"/>
                <a:sym typeface="Canva Sans"/>
              </a:rPr>
              <a:t>Unite us on One Mission, One Mind, One Voice, One Spirit – for Your glory and the good of our communities. </a:t>
            </a:r>
          </a:p>
          <a:p>
            <a:pPr algn="l">
              <a:lnSpc>
                <a:spcPts val="4620"/>
              </a:lnSpc>
            </a:pPr>
            <a:r>
              <a:rPr lang="en-US" sz="3300">
                <a:solidFill>
                  <a:srgbClr val="1D1D1F"/>
                </a:solidFill>
                <a:latin typeface="Canva Sans"/>
                <a:ea typeface="Canva Sans"/>
                <a:cs typeface="Canva Sans"/>
                <a:sym typeface="Canva Sans"/>
              </a:rPr>
              <a:t>In Jesus’ name we pray, Amen. </a:t>
            </a:r>
          </a:p>
          <a:p>
            <a:pPr algn="l">
              <a:lnSpc>
                <a:spcPts val="4620"/>
              </a:lnSpc>
            </a:pPr>
            <a:r>
              <a:rPr lang="en-US" sz="3300">
                <a:solidFill>
                  <a:srgbClr val="1D1D1F"/>
                </a:solidFill>
                <a:latin typeface="Canva Sans"/>
                <a:ea typeface="Canva Sans"/>
                <a:cs typeface="Canva Sans"/>
                <a:sym typeface="Canva Sans"/>
              </a:rPr>
              <a:t> </a:t>
            </a:r>
          </a:p>
          <a:p>
            <a:pPr algn="l">
              <a:lnSpc>
                <a:spcPts val="4620"/>
              </a:lnSpc>
              <a:spcBef>
                <a:spcPct val="0"/>
              </a:spcBef>
            </a:pPr>
            <a:endParaRPr lang="en-US" sz="3300">
              <a:solidFill>
                <a:srgbClr val="1D1D1F"/>
              </a:solidFill>
              <a:latin typeface="Canva Sans"/>
              <a:ea typeface="Canva Sans"/>
              <a:cs typeface="Canva Sans"/>
              <a:sym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3214266" y="6845396"/>
            <a:ext cx="2412904" cy="2412904"/>
          </a:xfrm>
          <a:custGeom>
            <a:avLst/>
            <a:gdLst/>
            <a:ahLst/>
            <a:cxnLst/>
            <a:rect l="l" t="t" r="r" b="b"/>
            <a:pathLst>
              <a:path w="2412904" h="2412904">
                <a:moveTo>
                  <a:pt x="0" y="0"/>
                </a:moveTo>
                <a:lnTo>
                  <a:pt x="2412903" y="0"/>
                </a:lnTo>
                <a:lnTo>
                  <a:pt x="2412903" y="2412904"/>
                </a:lnTo>
                <a:lnTo>
                  <a:pt x="0" y="24129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0"/>
            <a:ext cx="18288000" cy="5700748"/>
          </a:xfrm>
          <a:custGeom>
            <a:avLst/>
            <a:gdLst/>
            <a:ahLst/>
            <a:cxnLst/>
            <a:rect l="l" t="t" r="r" b="b"/>
            <a:pathLst>
              <a:path w="18288000" h="5700748">
                <a:moveTo>
                  <a:pt x="0" y="0"/>
                </a:moveTo>
                <a:lnTo>
                  <a:pt x="18288000" y="0"/>
                </a:lnTo>
                <a:lnTo>
                  <a:pt x="18288000" y="5700748"/>
                </a:lnTo>
                <a:lnTo>
                  <a:pt x="0" y="5700748"/>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2660831" y="6946948"/>
            <a:ext cx="10083226" cy="2095500"/>
          </a:xfrm>
          <a:prstGeom prst="rect">
            <a:avLst/>
          </a:prstGeom>
        </p:spPr>
        <p:txBody>
          <a:bodyPr lIns="0" tIns="0" rIns="0" bIns="0" rtlCol="0" anchor="t">
            <a:spAutoFit/>
          </a:bodyPr>
          <a:lstStyle/>
          <a:p>
            <a:pPr algn="ctr">
              <a:lnSpc>
                <a:spcPts val="8400"/>
              </a:lnSpc>
            </a:pPr>
            <a:r>
              <a:rPr lang="en-US" sz="6000" b="1">
                <a:solidFill>
                  <a:srgbClr val="1D1D1F"/>
                </a:solidFill>
                <a:latin typeface="Montserrat Bold"/>
                <a:ea typeface="Montserrat Bold"/>
                <a:cs typeface="Montserrat Bold"/>
                <a:sym typeface="Montserrat Bold"/>
              </a:rPr>
              <a:t>DIFFICULTIES IN LEADING BIBLE STUDY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290617" y="1819133"/>
          <a:ext cx="14968684" cy="7762874"/>
        </p:xfrm>
        <a:graphic>
          <a:graphicData uri="http://schemas.openxmlformats.org/drawingml/2006/table">
            <a:tbl>
              <a:tblPr/>
              <a:tblGrid>
                <a:gridCol w="7484342">
                  <a:extLst>
                    <a:ext uri="{9D8B030D-6E8A-4147-A177-3AD203B41FA5}">
                      <a16:colId xmlns:a16="http://schemas.microsoft.com/office/drawing/2014/main" val="20000"/>
                    </a:ext>
                  </a:extLst>
                </a:gridCol>
                <a:gridCol w="7484342">
                  <a:extLst>
                    <a:ext uri="{9D8B030D-6E8A-4147-A177-3AD203B41FA5}">
                      <a16:colId xmlns:a16="http://schemas.microsoft.com/office/drawing/2014/main" val="20001"/>
                    </a:ext>
                  </a:extLst>
                </a:gridCol>
              </a:tblGrid>
              <a:tr h="1574289">
                <a:tc>
                  <a:txBody>
                    <a:bodyPr/>
                    <a:lstStyle/>
                    <a:p>
                      <a:pPr algn="ctr">
                        <a:lnSpc>
                          <a:spcPts val="7000"/>
                        </a:lnSpc>
                        <a:defRPr/>
                      </a:pPr>
                      <a:r>
                        <a:rPr lang="en-US" sz="5000" b="1">
                          <a:solidFill>
                            <a:srgbClr val="000000"/>
                          </a:solidFill>
                          <a:latin typeface="Montserrat Bold"/>
                          <a:ea typeface="Montserrat Bold"/>
                          <a:cs typeface="Montserrat Bold"/>
                          <a:sym typeface="Montserrat Bold"/>
                        </a:rPr>
                        <a:t>Teaching</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tc>
                  <a:txBody>
                    <a:bodyPr/>
                    <a:lstStyle/>
                    <a:p>
                      <a:pPr algn="ctr">
                        <a:lnSpc>
                          <a:spcPts val="7000"/>
                        </a:lnSpc>
                        <a:defRPr/>
                      </a:pPr>
                      <a:r>
                        <a:rPr lang="en-US" sz="5000" b="1">
                          <a:solidFill>
                            <a:srgbClr val="000000"/>
                          </a:solidFill>
                          <a:latin typeface="Montserrat Bold"/>
                          <a:ea typeface="Montserrat Bold"/>
                          <a:cs typeface="Montserrat Bold"/>
                          <a:sym typeface="Montserrat Bold"/>
                        </a:rPr>
                        <a:t>Facilitating</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extLst>
                  <a:ext uri="{0D108BD9-81ED-4DB2-BD59-A6C34878D82A}">
                    <a16:rowId xmlns:a16="http://schemas.microsoft.com/office/drawing/2014/main" val="10000"/>
                  </a:ext>
                </a:extLst>
              </a:tr>
              <a:tr h="1237717">
                <a:tc>
                  <a:txBody>
                    <a:bodyPr/>
                    <a:lstStyle/>
                    <a:p>
                      <a:pPr algn="ctr">
                        <a:lnSpc>
                          <a:spcPts val="4900"/>
                        </a:lnSpc>
                        <a:defRPr/>
                      </a:pPr>
                      <a:r>
                        <a:rPr lang="en-US" sz="3500">
                          <a:solidFill>
                            <a:srgbClr val="000000"/>
                          </a:solidFill>
                          <a:latin typeface="Montserrat"/>
                          <a:ea typeface="Montserrat"/>
                          <a:cs typeface="Montserrat"/>
                          <a:sym typeface="Montserrat"/>
                        </a:rPr>
                        <a:t>delivering knowledge</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4900"/>
                        </a:lnSpc>
                        <a:defRPr/>
                      </a:pPr>
                      <a:r>
                        <a:rPr lang="en-US" sz="3500">
                          <a:solidFill>
                            <a:srgbClr val="000000"/>
                          </a:solidFill>
                          <a:latin typeface="Montserrat"/>
                          <a:ea typeface="Montserrat"/>
                          <a:cs typeface="Montserrat"/>
                          <a:sym typeface="Montserrat"/>
                        </a:rPr>
                        <a:t>drawing out knowledge</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1"/>
                  </a:ext>
                </a:extLst>
              </a:tr>
              <a:tr h="1237717">
                <a:tc>
                  <a:txBody>
                    <a:bodyPr/>
                    <a:lstStyle/>
                    <a:p>
                      <a:pPr algn="ctr">
                        <a:lnSpc>
                          <a:spcPts val="4900"/>
                        </a:lnSpc>
                        <a:defRPr/>
                      </a:pPr>
                      <a:r>
                        <a:rPr lang="en-US" sz="3500">
                          <a:solidFill>
                            <a:srgbClr val="000000"/>
                          </a:solidFill>
                          <a:latin typeface="Montserrat"/>
                          <a:ea typeface="Montserrat"/>
                          <a:cs typeface="Montserrat"/>
                          <a:sym typeface="Montserrat"/>
                        </a:rPr>
                        <a:t>telling information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4900"/>
                        </a:lnSpc>
                        <a:defRPr/>
                      </a:pPr>
                      <a:r>
                        <a:rPr lang="en-US" sz="3500">
                          <a:solidFill>
                            <a:srgbClr val="000000"/>
                          </a:solidFill>
                          <a:latin typeface="Montserrat"/>
                          <a:ea typeface="Montserrat"/>
                          <a:cs typeface="Montserrat"/>
                          <a:sym typeface="Montserrat"/>
                        </a:rPr>
                        <a:t>asking question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2"/>
                  </a:ext>
                </a:extLst>
              </a:tr>
              <a:tr h="1237717">
                <a:tc>
                  <a:txBody>
                    <a:bodyPr/>
                    <a:lstStyle/>
                    <a:p>
                      <a:pPr algn="ctr">
                        <a:lnSpc>
                          <a:spcPts val="4900"/>
                        </a:lnSpc>
                        <a:defRPr/>
                      </a:pPr>
                      <a:r>
                        <a:rPr lang="en-US" sz="3500">
                          <a:solidFill>
                            <a:srgbClr val="000000"/>
                          </a:solidFill>
                          <a:latin typeface="Montserrat"/>
                          <a:ea typeface="Montserrat"/>
                          <a:cs typeface="Montserrat"/>
                          <a:sym typeface="Montserrat"/>
                        </a:rPr>
                        <a:t>focus on content</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4900"/>
                        </a:lnSpc>
                        <a:defRPr/>
                      </a:pPr>
                      <a:r>
                        <a:rPr lang="en-US" sz="3500">
                          <a:solidFill>
                            <a:srgbClr val="000000"/>
                          </a:solidFill>
                          <a:latin typeface="Montserrat"/>
                          <a:ea typeface="Montserrat"/>
                          <a:cs typeface="Montserrat"/>
                          <a:sym typeface="Montserrat"/>
                        </a:rPr>
                        <a:t>focus on process</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3"/>
                  </a:ext>
                </a:extLst>
              </a:tr>
              <a:tr h="1237717">
                <a:tc>
                  <a:txBody>
                    <a:bodyPr/>
                    <a:lstStyle/>
                    <a:p>
                      <a:pPr algn="ctr">
                        <a:lnSpc>
                          <a:spcPts val="4900"/>
                        </a:lnSpc>
                        <a:defRPr/>
                      </a:pPr>
                      <a:r>
                        <a:rPr lang="en-US" sz="3500">
                          <a:solidFill>
                            <a:srgbClr val="000000"/>
                          </a:solidFill>
                          <a:latin typeface="Montserrat"/>
                          <a:ea typeface="Montserrat"/>
                          <a:cs typeface="Montserrat"/>
                          <a:sym typeface="Montserrat"/>
                        </a:rPr>
                        <a:t>unidirectional</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4900"/>
                        </a:lnSpc>
                        <a:defRPr/>
                      </a:pPr>
                      <a:r>
                        <a:rPr lang="en-US" sz="3500">
                          <a:solidFill>
                            <a:srgbClr val="000000"/>
                          </a:solidFill>
                          <a:latin typeface="Montserrat"/>
                          <a:ea typeface="Montserrat"/>
                          <a:cs typeface="Montserrat"/>
                          <a:sym typeface="Montserrat"/>
                        </a:rPr>
                        <a:t>interactional</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4"/>
                  </a:ext>
                </a:extLst>
              </a:tr>
              <a:tr h="1237717">
                <a:tc>
                  <a:txBody>
                    <a:bodyPr/>
                    <a:lstStyle/>
                    <a:p>
                      <a:pPr algn="ctr">
                        <a:lnSpc>
                          <a:spcPts val="4900"/>
                        </a:lnSpc>
                        <a:defRPr/>
                      </a:pPr>
                      <a:r>
                        <a:rPr lang="en-US" sz="3500">
                          <a:solidFill>
                            <a:srgbClr val="000000"/>
                          </a:solidFill>
                          <a:latin typeface="Montserrat"/>
                          <a:ea typeface="Montserrat"/>
                          <a:cs typeface="Montserrat"/>
                          <a:sym typeface="Montserrat"/>
                        </a:rPr>
                        <a:t>they learn and understand</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4900"/>
                        </a:lnSpc>
                        <a:defRPr/>
                      </a:pPr>
                      <a:r>
                        <a:rPr lang="en-US" sz="3500">
                          <a:solidFill>
                            <a:srgbClr val="000000"/>
                          </a:solidFill>
                          <a:latin typeface="Montserrat"/>
                          <a:ea typeface="Montserrat"/>
                          <a:cs typeface="Montserrat"/>
                          <a:sym typeface="Montserrat"/>
                        </a:rPr>
                        <a:t>they share and reflect</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5"/>
                  </a:ext>
                </a:extLst>
              </a:tr>
            </a:tbl>
          </a:graphicData>
        </a:graphic>
      </p:graphicFrame>
      <p:grpSp>
        <p:nvGrpSpPr>
          <p:cNvPr id="3" name="Group 3"/>
          <p:cNvGrpSpPr/>
          <p:nvPr/>
        </p:nvGrpSpPr>
        <p:grpSpPr>
          <a:xfrm>
            <a:off x="-28575" y="3360364"/>
            <a:ext cx="589985" cy="5153300"/>
            <a:chOff x="0" y="0"/>
            <a:chExt cx="155387" cy="1357248"/>
          </a:xfrm>
        </p:grpSpPr>
        <p:sp>
          <p:nvSpPr>
            <p:cNvPr id="4" name="Freeform 4"/>
            <p:cNvSpPr/>
            <p:nvPr/>
          </p:nvSpPr>
          <p:spPr>
            <a:xfrm>
              <a:off x="0" y="0"/>
              <a:ext cx="155387" cy="1357248"/>
            </a:xfrm>
            <a:custGeom>
              <a:avLst/>
              <a:gdLst/>
              <a:ahLst/>
              <a:cxnLst/>
              <a:rect l="l" t="t" r="r" b="b"/>
              <a:pathLst>
                <a:path w="155387" h="1357248">
                  <a:moveTo>
                    <a:pt x="0" y="0"/>
                  </a:moveTo>
                  <a:lnTo>
                    <a:pt x="155387" y="0"/>
                  </a:lnTo>
                  <a:lnTo>
                    <a:pt x="155387" y="1357248"/>
                  </a:lnTo>
                  <a:lnTo>
                    <a:pt x="0" y="1357248"/>
                  </a:lnTo>
                  <a:close/>
                </a:path>
              </a:pathLst>
            </a:custGeom>
            <a:solidFill>
              <a:srgbClr val="FFD699"/>
            </a:solidFill>
          </p:spPr>
          <p:txBody>
            <a:bodyPr/>
            <a:lstStyle/>
            <a:p>
              <a:endParaRPr lang="en-US"/>
            </a:p>
          </p:txBody>
        </p:sp>
        <p:sp>
          <p:nvSpPr>
            <p:cNvPr id="5" name="TextBox 5"/>
            <p:cNvSpPr txBox="1"/>
            <p:nvPr/>
          </p:nvSpPr>
          <p:spPr>
            <a:xfrm>
              <a:off x="0" y="-38100"/>
              <a:ext cx="155387" cy="1395348"/>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842616" y="420455"/>
            <a:ext cx="8932342" cy="854075"/>
          </a:xfrm>
          <a:prstGeom prst="rect">
            <a:avLst/>
          </a:prstGeom>
        </p:spPr>
        <p:txBody>
          <a:bodyPr lIns="0" tIns="0" rIns="0" bIns="0" rtlCol="0" anchor="t">
            <a:spAutoFit/>
          </a:bodyPr>
          <a:lstStyle/>
          <a:p>
            <a:pPr algn="l">
              <a:lnSpc>
                <a:spcPts val="7000"/>
              </a:lnSpc>
            </a:pPr>
            <a:r>
              <a:rPr lang="en-US" sz="5000" b="1">
                <a:solidFill>
                  <a:srgbClr val="1D1D1F"/>
                </a:solidFill>
                <a:latin typeface="Montserrat Bold"/>
                <a:ea typeface="Montserrat Bold"/>
                <a:cs typeface="Montserrat Bold"/>
                <a:sym typeface="Montserrat Bold"/>
              </a:rPr>
              <a:t>TEACHER VS FACILITATOR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 y="3360364"/>
            <a:ext cx="589985" cy="5153300"/>
            <a:chOff x="0" y="0"/>
            <a:chExt cx="155387" cy="1357248"/>
          </a:xfrm>
        </p:grpSpPr>
        <p:sp>
          <p:nvSpPr>
            <p:cNvPr id="3" name="Freeform 3"/>
            <p:cNvSpPr/>
            <p:nvPr/>
          </p:nvSpPr>
          <p:spPr>
            <a:xfrm>
              <a:off x="0" y="0"/>
              <a:ext cx="155387" cy="1357248"/>
            </a:xfrm>
            <a:custGeom>
              <a:avLst/>
              <a:gdLst/>
              <a:ahLst/>
              <a:cxnLst/>
              <a:rect l="l" t="t" r="r" b="b"/>
              <a:pathLst>
                <a:path w="155387" h="1357248">
                  <a:moveTo>
                    <a:pt x="0" y="0"/>
                  </a:moveTo>
                  <a:lnTo>
                    <a:pt x="155387" y="0"/>
                  </a:lnTo>
                  <a:lnTo>
                    <a:pt x="155387" y="1357248"/>
                  </a:lnTo>
                  <a:lnTo>
                    <a:pt x="0" y="1357248"/>
                  </a:lnTo>
                  <a:close/>
                </a:path>
              </a:pathLst>
            </a:custGeom>
            <a:solidFill>
              <a:srgbClr val="FFD699"/>
            </a:solidFill>
          </p:spPr>
          <p:txBody>
            <a:bodyPr/>
            <a:lstStyle/>
            <a:p>
              <a:endParaRPr lang="en-US"/>
            </a:p>
          </p:txBody>
        </p:sp>
        <p:sp>
          <p:nvSpPr>
            <p:cNvPr id="4" name="TextBox 4"/>
            <p:cNvSpPr txBox="1"/>
            <p:nvPr/>
          </p:nvSpPr>
          <p:spPr>
            <a:xfrm>
              <a:off x="0" y="-38100"/>
              <a:ext cx="155387" cy="139534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387455" y="2032812"/>
            <a:ext cx="15513090" cy="5238059"/>
          </a:xfrm>
          <a:custGeom>
            <a:avLst/>
            <a:gdLst/>
            <a:ahLst/>
            <a:cxnLst/>
            <a:rect l="l" t="t" r="r" b="b"/>
            <a:pathLst>
              <a:path w="15513090" h="5238059">
                <a:moveTo>
                  <a:pt x="0" y="0"/>
                </a:moveTo>
                <a:lnTo>
                  <a:pt x="15513090" y="0"/>
                </a:lnTo>
                <a:lnTo>
                  <a:pt x="15513090" y="5238059"/>
                </a:lnTo>
                <a:lnTo>
                  <a:pt x="0" y="5238059"/>
                </a:lnTo>
                <a:lnTo>
                  <a:pt x="0" y="0"/>
                </a:lnTo>
                <a:close/>
              </a:path>
            </a:pathLst>
          </a:custGeom>
          <a:blipFill>
            <a:blip r:embed="rId2"/>
            <a:stretch>
              <a:fillRect t="-20799" b="-35573"/>
            </a:stretch>
          </a:blipFill>
        </p:spPr>
        <p:txBody>
          <a:bodyPr/>
          <a:lstStyle/>
          <a:p>
            <a:endParaRPr lang="en-US"/>
          </a:p>
        </p:txBody>
      </p:sp>
      <p:sp>
        <p:nvSpPr>
          <p:cNvPr id="6" name="TextBox 6"/>
          <p:cNvSpPr txBox="1"/>
          <p:nvPr/>
        </p:nvSpPr>
        <p:spPr>
          <a:xfrm>
            <a:off x="842616" y="420455"/>
            <a:ext cx="8932342" cy="854075"/>
          </a:xfrm>
          <a:prstGeom prst="rect">
            <a:avLst/>
          </a:prstGeom>
        </p:spPr>
        <p:txBody>
          <a:bodyPr lIns="0" tIns="0" rIns="0" bIns="0" rtlCol="0" anchor="t">
            <a:spAutoFit/>
          </a:bodyPr>
          <a:lstStyle/>
          <a:p>
            <a:pPr algn="l">
              <a:lnSpc>
                <a:spcPts val="7000"/>
              </a:lnSpc>
            </a:pPr>
            <a:r>
              <a:rPr lang="en-US" sz="5000" b="1">
                <a:solidFill>
                  <a:srgbClr val="1D1D1F"/>
                </a:solidFill>
                <a:latin typeface="Montserrat Bold"/>
                <a:ea typeface="Montserrat Bold"/>
                <a:cs typeface="Montserrat Bold"/>
                <a:sym typeface="Montserrat Bold"/>
              </a:rPr>
              <a:t>TEACHER VS FACILITATOR</a:t>
            </a:r>
          </a:p>
        </p:txBody>
      </p:sp>
      <p:sp>
        <p:nvSpPr>
          <p:cNvPr id="7" name="TextBox 7"/>
          <p:cNvSpPr txBox="1"/>
          <p:nvPr/>
        </p:nvSpPr>
        <p:spPr>
          <a:xfrm>
            <a:off x="2270739" y="7843740"/>
            <a:ext cx="6674197" cy="669925"/>
          </a:xfrm>
          <a:prstGeom prst="rect">
            <a:avLst/>
          </a:prstGeom>
        </p:spPr>
        <p:txBody>
          <a:bodyPr lIns="0" tIns="0" rIns="0" bIns="0" rtlCol="0" anchor="t">
            <a:spAutoFit/>
          </a:bodyPr>
          <a:lstStyle/>
          <a:p>
            <a:pPr algn="ctr">
              <a:lnSpc>
                <a:spcPts val="5599"/>
              </a:lnSpc>
              <a:spcBef>
                <a:spcPct val="0"/>
              </a:spcBef>
            </a:pPr>
            <a:r>
              <a:rPr lang="en-US" sz="3999" b="1">
                <a:solidFill>
                  <a:srgbClr val="1D1D1F"/>
                </a:solidFill>
                <a:latin typeface="Montserrat Bold"/>
                <a:ea typeface="Montserrat Bold"/>
                <a:cs typeface="Montserrat Bold"/>
                <a:sym typeface="Montserrat Bold"/>
              </a:rPr>
              <a:t>PASSIVE PARTICIPATION</a:t>
            </a:r>
          </a:p>
        </p:txBody>
      </p:sp>
      <p:sp>
        <p:nvSpPr>
          <p:cNvPr id="8" name="TextBox 8"/>
          <p:cNvSpPr txBox="1"/>
          <p:nvPr/>
        </p:nvSpPr>
        <p:spPr>
          <a:xfrm>
            <a:off x="10918924" y="7843740"/>
            <a:ext cx="6340376" cy="669925"/>
          </a:xfrm>
          <a:prstGeom prst="rect">
            <a:avLst/>
          </a:prstGeom>
        </p:spPr>
        <p:txBody>
          <a:bodyPr lIns="0" tIns="0" rIns="0" bIns="0" rtlCol="0" anchor="t">
            <a:spAutoFit/>
          </a:bodyPr>
          <a:lstStyle/>
          <a:p>
            <a:pPr algn="ctr">
              <a:lnSpc>
                <a:spcPts val="5599"/>
              </a:lnSpc>
              <a:spcBef>
                <a:spcPct val="0"/>
              </a:spcBef>
            </a:pPr>
            <a:r>
              <a:rPr lang="en-US" sz="3999" b="1">
                <a:solidFill>
                  <a:srgbClr val="1D1D1F"/>
                </a:solidFill>
                <a:latin typeface="Montserrat Bold"/>
                <a:ea typeface="Montserrat Bold"/>
                <a:cs typeface="Montserrat Bold"/>
                <a:sym typeface="Montserrat Bold"/>
              </a:rPr>
              <a:t>ACTIVE PARTICIPATION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899</Words>
  <Application>Microsoft Macintosh PowerPoint</Application>
  <PresentationFormat>Custom</PresentationFormat>
  <Paragraphs>117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Montserrat Bold</vt:lpstr>
      <vt:lpstr>Arial</vt:lpstr>
      <vt:lpstr>Canva Sans Bold</vt:lpstr>
      <vt:lpstr>Canva Sans</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Facilitators Training</dc:title>
  <cp:lastModifiedBy>Kelvin Lai</cp:lastModifiedBy>
  <cp:revision>5</cp:revision>
  <dcterms:created xsi:type="dcterms:W3CDTF">2006-08-16T00:00:00Z</dcterms:created>
  <dcterms:modified xsi:type="dcterms:W3CDTF">2025-04-24T22:40:22Z</dcterms:modified>
  <dc:identifier>DAGgs_GfTzg</dc:identifier>
</cp:coreProperties>
</file>