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3" r:id="rId3"/>
    <p:sldId id="299" r:id="rId4"/>
    <p:sldId id="301" r:id="rId5"/>
    <p:sldId id="303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5" r:id="rId19"/>
    <p:sldId id="276" r:id="rId20"/>
    <p:sldId id="277" r:id="rId21"/>
  </p:sldIdLst>
  <p:sldSz cx="18288000" cy="10287000"/>
  <p:notesSz cx="6858000" cy="9144000"/>
  <p:embeddedFontLst>
    <p:embeddedFont>
      <p:font typeface="王漢宗顏楷體" panose="02000500000000000000" pitchFamily="2" charset="-120"/>
      <p:regular r:id="rId22"/>
      <p:bold r:id="rId23"/>
      <p:italic r:id="rId24"/>
      <p:boldItalic r:id="rId25"/>
    </p:embeddedFont>
    <p:embeddedFont>
      <p:font typeface="Canva Sans" panose="020B0503030501040103" pitchFamily="34" charset="0"/>
      <p:regular r:id="rId26"/>
      <p:bold r:id="rId27"/>
      <p:italic r:id="rId28"/>
      <p:boldItalic r:id="rId29"/>
    </p:embeddedFont>
    <p:embeddedFont>
      <p:font typeface="Canva Sans Bold" panose="020B0803030501040103" pitchFamily="34" charset="0"/>
      <p:regular r:id="rId30"/>
      <p:bold r:id="rId31"/>
    </p:embeddedFont>
    <p:embeddedFont>
      <p:font typeface="Microsoft Jhenghei" panose="020B0604030504040204" pitchFamily="34" charset="-120"/>
      <p:regular r:id="rId32"/>
      <p:bold r:id="rId33"/>
    </p:embeddedFont>
    <p:embeddedFont>
      <p:font typeface="Montserrat" pitchFamily="2" charset="77"/>
      <p:regular r:id="rId34"/>
      <p:bold r:id="rId35"/>
      <p:italic r:id="rId36"/>
      <p:boldItalic r:id="rId37"/>
    </p:embeddedFont>
    <p:embeddedFont>
      <p:font typeface="Montserrat Bold" pitchFamily="2" charset="77"/>
      <p:regular r:id="rId38"/>
      <p:bold r:id="rId39"/>
    </p:embeddedFont>
    <p:embeddedFont>
      <p:font typeface="Segoe UI Web (West European)" panose="020B0502040204020203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83" autoAdjust="0"/>
  </p:normalViewPr>
  <p:slideViewPr>
    <p:cSldViewPr>
      <p:cViewPr varScale="1">
        <p:scale>
          <a:sx n="65" d="100"/>
          <a:sy n="65" d="100"/>
        </p:scale>
        <p:origin x="1184" y="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2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06515" y="805441"/>
            <a:ext cx="10074970" cy="5029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FACILITATORS TRAINING</a:t>
            </a:r>
          </a:p>
          <a:p>
            <a:pPr algn="ctr">
              <a:lnSpc>
                <a:spcPts val="13439"/>
              </a:lnSpc>
            </a:pPr>
            <a:r>
              <a:rPr lang="zh-CN" altLang="en-US" sz="54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小組帶領</a:t>
            </a:r>
            <a:r>
              <a:rPr lang="zh-TW" altLang="en-US" sz="54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培訓</a:t>
            </a:r>
            <a:endParaRPr lang="en-US" sz="5400" b="1" dirty="0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85708" y="5992441"/>
            <a:ext cx="9516585" cy="1037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600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RHCCC FELLOWSHIPS LEARNING</a:t>
            </a:r>
          </a:p>
          <a:p>
            <a:pPr algn="ctr">
              <a:lnSpc>
                <a:spcPts val="4200"/>
              </a:lnSpc>
            </a:pPr>
            <a:r>
              <a:rPr lang="zh-TW" altLang="en-US" sz="3000" b="1" spc="600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城北華基團契</a:t>
            </a:r>
            <a:endParaRPr lang="en-US" sz="3000" b="1" spc="600" dirty="0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5553087" y="5678116"/>
            <a:ext cx="7181826" cy="0"/>
          </a:xfrm>
          <a:prstGeom prst="line">
            <a:avLst/>
          </a:prstGeom>
          <a:ln w="47625" cap="flat">
            <a:solidFill>
              <a:srgbClr val="A282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5" name="TextBox 5"/>
          <p:cNvSpPr txBox="1"/>
          <p:nvPr/>
        </p:nvSpPr>
        <p:spPr>
          <a:xfrm>
            <a:off x="4385708" y="8743950"/>
            <a:ext cx="9516585" cy="1037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600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 SOPHIA &amp; P KELVIN</a:t>
            </a:r>
          </a:p>
          <a:p>
            <a:pPr algn="ctr">
              <a:lnSpc>
                <a:spcPts val="4200"/>
              </a:lnSpc>
            </a:pPr>
            <a:r>
              <a:rPr lang="zh-TW" altLang="en-US" sz="3000" b="1" spc="600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黃馮玉賢牧師 </a:t>
            </a:r>
            <a:r>
              <a:rPr lang="en-US" altLang="zh-TW" sz="3000" b="1" spc="600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&amp;</a:t>
            </a:r>
            <a:r>
              <a:rPr lang="zh-TW" altLang="en-US" sz="3000" b="1" spc="600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zh-CN" altLang="en-US" sz="3000" b="1" spc="600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黎耀恩傳道</a:t>
            </a:r>
            <a:endParaRPr lang="en-US" sz="3000" b="1" spc="600" dirty="0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575" y="3360364"/>
            <a:ext cx="589985" cy="5153300"/>
            <a:chOff x="0" y="0"/>
            <a:chExt cx="155387" cy="1357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387" cy="1357248"/>
            </a:xfrm>
            <a:custGeom>
              <a:avLst/>
              <a:gdLst/>
              <a:ahLst/>
              <a:cxnLst/>
              <a:rect l="l" t="t" r="r" b="b"/>
              <a:pathLst>
                <a:path w="155387" h="1357248">
                  <a:moveTo>
                    <a:pt x="0" y="0"/>
                  </a:moveTo>
                  <a:lnTo>
                    <a:pt x="155387" y="0"/>
                  </a:lnTo>
                  <a:lnTo>
                    <a:pt x="155387" y="1357248"/>
                  </a:lnTo>
                  <a:lnTo>
                    <a:pt x="0" y="1357248"/>
                  </a:lnTo>
                  <a:close/>
                </a:path>
              </a:pathLst>
            </a:custGeom>
            <a:solidFill>
              <a:srgbClr val="FFD69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5387" cy="1395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42616" y="420455"/>
            <a:ext cx="10690968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zh-TW" altLang="en-US" sz="50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引導者的心</a:t>
            </a:r>
            <a:endParaRPr lang="en-US" sz="5000" b="1" dirty="0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698950" y="4543190"/>
            <a:ext cx="8890099" cy="2406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5000" b="1" dirty="0" err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你覺得一位</a:t>
            </a:r>
            <a:r>
              <a:rPr lang="zh-TW" altLang="en-US" sz="50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引導者</a:t>
            </a:r>
            <a:endParaRPr lang="en-US" sz="5000" b="1" dirty="0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10000"/>
              </a:lnSpc>
              <a:spcBef>
                <a:spcPct val="0"/>
              </a:spcBef>
            </a:pPr>
            <a:r>
              <a:rPr lang="en-US" sz="5000" b="1" dirty="0" err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需要有怎樣的心態去帶領小組</a:t>
            </a:r>
            <a:r>
              <a:rPr lang="en-US" sz="50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575" y="3360364"/>
            <a:ext cx="589985" cy="5153300"/>
            <a:chOff x="0" y="0"/>
            <a:chExt cx="155387" cy="1357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387" cy="1357248"/>
            </a:xfrm>
            <a:custGeom>
              <a:avLst/>
              <a:gdLst/>
              <a:ahLst/>
              <a:cxnLst/>
              <a:rect l="l" t="t" r="r" b="b"/>
              <a:pathLst>
                <a:path w="155387" h="1357248">
                  <a:moveTo>
                    <a:pt x="0" y="0"/>
                  </a:moveTo>
                  <a:lnTo>
                    <a:pt x="155387" y="0"/>
                  </a:lnTo>
                  <a:lnTo>
                    <a:pt x="155387" y="1357248"/>
                  </a:lnTo>
                  <a:lnTo>
                    <a:pt x="0" y="1357248"/>
                  </a:lnTo>
                  <a:close/>
                </a:path>
              </a:pathLst>
            </a:custGeom>
            <a:solidFill>
              <a:srgbClr val="FFD69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5387" cy="1395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809882" y="1876048"/>
            <a:ext cx="8213793" cy="8182991"/>
          </a:xfrm>
          <a:custGeom>
            <a:avLst/>
            <a:gdLst/>
            <a:ahLst/>
            <a:cxnLst/>
            <a:rect l="l" t="t" r="r" b="b"/>
            <a:pathLst>
              <a:path w="8213793" h="8182991">
                <a:moveTo>
                  <a:pt x="0" y="0"/>
                </a:moveTo>
                <a:lnTo>
                  <a:pt x="8213793" y="0"/>
                </a:lnTo>
                <a:lnTo>
                  <a:pt x="8213793" y="8182991"/>
                </a:lnTo>
                <a:lnTo>
                  <a:pt x="0" y="81829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TextBox 6"/>
          <p:cNvSpPr txBox="1"/>
          <p:nvPr/>
        </p:nvSpPr>
        <p:spPr>
          <a:xfrm>
            <a:off x="2209800" y="419100"/>
            <a:ext cx="10690968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zh-TW" altLang="en-US" sz="50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引導者的心</a:t>
            </a:r>
            <a:endParaRPr lang="en-US" sz="5000" b="1" dirty="0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94791" y="3320815"/>
            <a:ext cx="5984230" cy="4999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7999"/>
              </a:lnSpc>
              <a:buFont typeface="Arial"/>
              <a:buChar char="•"/>
            </a:pPr>
            <a:r>
              <a:rPr lang="zh-TW" altLang="en-US" sz="3999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好奇心</a:t>
            </a:r>
            <a:endParaRPr lang="en-CA" altLang="zh-TW" sz="3999" dirty="0">
              <a:solidFill>
                <a:srgbClr val="1D1D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63599" lvl="1" indent="-431800">
              <a:lnSpc>
                <a:spcPts val="7999"/>
              </a:lnSpc>
              <a:buFont typeface="Arial"/>
              <a:buChar char="•"/>
            </a:pPr>
            <a:r>
              <a:rPr lang="zh-TW" altLang="en-US" sz="3999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積極傾聽</a:t>
            </a:r>
            <a:endParaRPr lang="en-CA" altLang="zh-TW" sz="3999" dirty="0">
              <a:solidFill>
                <a:srgbClr val="1D1D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63599" lvl="1" indent="-431800">
              <a:lnSpc>
                <a:spcPts val="7999"/>
              </a:lnSpc>
              <a:buFont typeface="Arial"/>
              <a:buChar char="•"/>
            </a:pPr>
            <a:r>
              <a:rPr lang="zh-TW" altLang="en-US" sz="3999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包容心</a:t>
            </a:r>
            <a:endParaRPr lang="en-CA" altLang="zh-TW" sz="3999" dirty="0">
              <a:solidFill>
                <a:srgbClr val="1D1D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63599" lvl="1" indent="-431800">
              <a:lnSpc>
                <a:spcPts val="7999"/>
              </a:lnSpc>
              <a:buFont typeface="Arial"/>
              <a:buChar char="•"/>
            </a:pPr>
            <a:r>
              <a:rPr lang="zh-TW" altLang="en-US" sz="3999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靈活</a:t>
            </a:r>
            <a:endParaRPr lang="en-CA" altLang="zh-TW" sz="3999" dirty="0">
              <a:solidFill>
                <a:srgbClr val="1D1D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63599" lvl="1" indent="-431800">
              <a:lnSpc>
                <a:spcPts val="7999"/>
              </a:lnSpc>
              <a:buFont typeface="Arial"/>
              <a:buChar char="•"/>
            </a:pPr>
            <a:r>
              <a:rPr lang="zh-TW" altLang="en-US" sz="3999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彼此學習</a:t>
            </a:r>
            <a:endParaRPr lang="en-US" sz="3999" dirty="0">
              <a:solidFill>
                <a:srgbClr val="1D1D1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575" y="3360364"/>
            <a:ext cx="589985" cy="5153300"/>
            <a:chOff x="0" y="0"/>
            <a:chExt cx="155387" cy="1357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387" cy="1357248"/>
            </a:xfrm>
            <a:custGeom>
              <a:avLst/>
              <a:gdLst/>
              <a:ahLst/>
              <a:cxnLst/>
              <a:rect l="l" t="t" r="r" b="b"/>
              <a:pathLst>
                <a:path w="155387" h="1357248">
                  <a:moveTo>
                    <a:pt x="0" y="0"/>
                  </a:moveTo>
                  <a:lnTo>
                    <a:pt x="155387" y="0"/>
                  </a:lnTo>
                  <a:lnTo>
                    <a:pt x="155387" y="1357248"/>
                  </a:lnTo>
                  <a:lnTo>
                    <a:pt x="0" y="1357248"/>
                  </a:lnTo>
                  <a:close/>
                </a:path>
              </a:pathLst>
            </a:custGeom>
            <a:solidFill>
              <a:srgbClr val="FFD69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5387" cy="1395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42616" y="420455"/>
            <a:ext cx="10690968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zh-TW" altLang="en-US" sz="50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成人學習的動機</a:t>
            </a:r>
            <a:endParaRPr lang="en-US" sz="5000" b="1" dirty="0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4190641" y="1691352"/>
            <a:ext cx="9906718" cy="8264406"/>
            <a:chOff x="0" y="0"/>
            <a:chExt cx="13208957" cy="110192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544466" cy="11019209"/>
            </a:xfrm>
            <a:custGeom>
              <a:avLst/>
              <a:gdLst/>
              <a:ahLst/>
              <a:cxnLst/>
              <a:rect l="l" t="t" r="r" b="b"/>
              <a:pathLst>
                <a:path w="12544466" h="11019209">
                  <a:moveTo>
                    <a:pt x="0" y="0"/>
                  </a:moveTo>
                  <a:lnTo>
                    <a:pt x="12544466" y="0"/>
                  </a:lnTo>
                  <a:lnTo>
                    <a:pt x="12544466" y="11019209"/>
                  </a:lnTo>
                  <a:lnTo>
                    <a:pt x="0" y="110192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9797203" y="682241"/>
              <a:ext cx="3411754" cy="3114374"/>
              <a:chOff x="0" y="0"/>
              <a:chExt cx="628525" cy="57374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28525" cy="573741"/>
              </a:xfrm>
              <a:custGeom>
                <a:avLst/>
                <a:gdLst/>
                <a:ahLst/>
                <a:cxnLst/>
                <a:rect l="l" t="t" r="r" b="b"/>
                <a:pathLst>
                  <a:path w="628525" h="573741">
                    <a:moveTo>
                      <a:pt x="0" y="0"/>
                    </a:moveTo>
                    <a:lnTo>
                      <a:pt x="628525" y="0"/>
                    </a:lnTo>
                    <a:lnTo>
                      <a:pt x="628525" y="573741"/>
                    </a:lnTo>
                    <a:lnTo>
                      <a:pt x="0" y="57374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628525" cy="6118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9797203" y="7636117"/>
              <a:ext cx="3411754" cy="3114374"/>
              <a:chOff x="0" y="0"/>
              <a:chExt cx="628525" cy="573741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28525" cy="573741"/>
              </a:xfrm>
              <a:custGeom>
                <a:avLst/>
                <a:gdLst/>
                <a:ahLst/>
                <a:cxnLst/>
                <a:rect l="l" t="t" r="r" b="b"/>
                <a:pathLst>
                  <a:path w="628525" h="573741">
                    <a:moveTo>
                      <a:pt x="0" y="0"/>
                    </a:moveTo>
                    <a:lnTo>
                      <a:pt x="628525" y="0"/>
                    </a:lnTo>
                    <a:lnTo>
                      <a:pt x="628525" y="573741"/>
                    </a:lnTo>
                    <a:lnTo>
                      <a:pt x="0" y="57374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628525" cy="6118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236CC7B-9481-BBC6-B776-25B2D658B853}"/>
              </a:ext>
            </a:extLst>
          </p:cNvPr>
          <p:cNvSpPr txBox="1"/>
          <p:nvPr/>
        </p:nvSpPr>
        <p:spPr>
          <a:xfrm>
            <a:off x="14325600" y="2628900"/>
            <a:ext cx="3276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以目標為導向</a:t>
            </a:r>
            <a:endParaRPr lang="en-CA" altLang="zh-TW" sz="2400" b="1" dirty="0">
              <a:solidFill>
                <a:srgbClr val="1D1D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en-CA" sz="2400" b="1" dirty="0">
              <a:solidFill>
                <a:srgbClr val="1D1D1F"/>
              </a:solidFill>
              <a:latin typeface="Montserrat"/>
              <a:sym typeface="Montserrat"/>
            </a:endParaRPr>
          </a:p>
          <a:p>
            <a:r>
              <a:rPr lang="zh-TW" altLang="en-US" sz="2400" b="1" dirty="0"/>
              <a:t>注重實際</a:t>
            </a:r>
            <a:endParaRPr lang="en-CA" altLang="zh-TW" sz="2400" b="1" dirty="0"/>
          </a:p>
          <a:p>
            <a:endParaRPr lang="en-CA" altLang="zh-TW" sz="2400" dirty="0"/>
          </a:p>
          <a:p>
            <a:endParaRPr lang="en-CA" sz="2400" dirty="0"/>
          </a:p>
          <a:p>
            <a:endParaRPr lang="en-CA" altLang="zh-TW" sz="2400" dirty="0"/>
          </a:p>
          <a:p>
            <a:endParaRPr lang="en-CA" sz="2400" dirty="0"/>
          </a:p>
          <a:p>
            <a:r>
              <a:rPr lang="zh-TW" altLang="en-US" sz="2400" b="1" dirty="0"/>
              <a:t>相關性</a:t>
            </a:r>
            <a:endParaRPr lang="en-CA" altLang="zh-TW" sz="2400" b="1" dirty="0"/>
          </a:p>
          <a:p>
            <a:endParaRPr lang="en-CA" sz="2400" b="1" dirty="0"/>
          </a:p>
          <a:p>
            <a:r>
              <a:rPr lang="zh-TW" altLang="en-US" sz="2400" b="1" dirty="0"/>
              <a:t>自主性</a:t>
            </a:r>
            <a:endParaRPr lang="en-CA" altLang="zh-TW" sz="2400" b="1" dirty="0"/>
          </a:p>
          <a:p>
            <a:endParaRPr lang="en-CA" altLang="zh-TW" sz="2400" dirty="0"/>
          </a:p>
          <a:p>
            <a:endParaRPr lang="en-CA" sz="2400" dirty="0"/>
          </a:p>
          <a:p>
            <a:r>
              <a:rPr lang="zh-TW" altLang="en-US" sz="2400" b="1" dirty="0"/>
              <a:t>經驗</a:t>
            </a:r>
            <a:endParaRPr lang="en-CA" altLang="zh-TW" sz="2400" b="1" dirty="0"/>
          </a:p>
          <a:p>
            <a:r>
              <a:rPr lang="zh-TW" altLang="en-US" sz="2400" b="1" dirty="0"/>
              <a:t>任務導向</a:t>
            </a:r>
            <a:endParaRPr lang="en-CA" altLang="zh-TW" sz="2400" b="1" dirty="0"/>
          </a:p>
          <a:p>
            <a:endParaRPr lang="en-CA" sz="2400" dirty="0"/>
          </a:p>
          <a:p>
            <a:endParaRPr lang="en-CA" sz="2400" dirty="0"/>
          </a:p>
          <a:p>
            <a:endParaRPr lang="en-CA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575" y="3360364"/>
            <a:ext cx="589985" cy="5153300"/>
            <a:chOff x="0" y="0"/>
            <a:chExt cx="155387" cy="1357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387" cy="1357248"/>
            </a:xfrm>
            <a:custGeom>
              <a:avLst/>
              <a:gdLst/>
              <a:ahLst/>
              <a:cxnLst/>
              <a:rect l="l" t="t" r="r" b="b"/>
              <a:pathLst>
                <a:path w="155387" h="1357248">
                  <a:moveTo>
                    <a:pt x="0" y="0"/>
                  </a:moveTo>
                  <a:lnTo>
                    <a:pt x="155387" y="0"/>
                  </a:lnTo>
                  <a:lnTo>
                    <a:pt x="155387" y="1357248"/>
                  </a:lnTo>
                  <a:lnTo>
                    <a:pt x="0" y="1357248"/>
                  </a:lnTo>
                  <a:close/>
                </a:path>
              </a:pathLst>
            </a:custGeom>
            <a:solidFill>
              <a:srgbClr val="FFD69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5387" cy="1395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90600" y="1587265"/>
            <a:ext cx="16071739" cy="796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7000"/>
              </a:lnSpc>
              <a:buAutoNum type="arabicPeriod"/>
            </a:pPr>
            <a:r>
              <a:rPr lang="zh-TW" altLang="en-US" sz="35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反思問題</a:t>
            </a:r>
            <a:endParaRPr lang="en-CA" altLang="zh-TW" sz="3500" b="1" dirty="0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55651" lvl="1" indent="-377825">
              <a:lnSpc>
                <a:spcPts val="7000"/>
              </a:lnSpc>
              <a:buFont typeface="Arial"/>
              <a:buChar char="•"/>
            </a:pPr>
            <a:r>
              <a:rPr lang="en-US" sz="3500" dirty="0" err="1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這段經文，對你今天的情況有什麼提醒</a:t>
            </a:r>
            <a:r>
              <a:rPr 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？</a:t>
            </a:r>
          </a:p>
          <a:p>
            <a:pPr marL="755651" lvl="1" indent="-377825" algn="l">
              <a:lnSpc>
                <a:spcPts val="7000"/>
              </a:lnSpc>
              <a:buFont typeface="Arial"/>
              <a:buChar char="•"/>
            </a:pPr>
            <a:r>
              <a:rPr lang="en-US" sz="3500" dirty="0" err="1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這段經文，令你想起什麼的困難和掙扎</a:t>
            </a:r>
            <a:r>
              <a:rPr 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？</a:t>
            </a:r>
          </a:p>
          <a:p>
            <a:pPr marL="377826" lvl="1">
              <a:lnSpc>
                <a:spcPts val="7000"/>
              </a:lnSpc>
            </a:pPr>
            <a:r>
              <a:rPr lang="en-US" altLang="zh-TW" sz="35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2.</a:t>
            </a:r>
            <a:r>
              <a:rPr lang="zh-TW" altLang="en-US" sz="35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澄清問題</a:t>
            </a:r>
            <a:endParaRPr lang="en-CA" altLang="zh-TW" sz="3500" b="1" dirty="0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55651" lvl="1" indent="-377825">
              <a:lnSpc>
                <a:spcPts val="7000"/>
              </a:lnSpc>
              <a:buFont typeface="Arial"/>
              <a:buChar char="•"/>
            </a:pPr>
            <a:r>
              <a:rPr lang="en-US" sz="3500" dirty="0" err="1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你剛才提到這個情況，可以再講多些嗎</a:t>
            </a:r>
            <a:r>
              <a:rPr 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？</a:t>
            </a:r>
          </a:p>
          <a:p>
            <a:pPr marL="755651" lvl="1" indent="-377825" algn="l">
              <a:lnSpc>
                <a:spcPts val="7000"/>
              </a:lnSpc>
              <a:buFont typeface="Arial"/>
              <a:buChar char="•"/>
            </a:pPr>
            <a:r>
              <a:rPr lang="en-US" sz="3500" dirty="0" err="1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你的意思，是指</a:t>
            </a:r>
            <a:r>
              <a:rPr 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......？</a:t>
            </a:r>
          </a:p>
          <a:p>
            <a:pPr marL="377826" lvl="1" algn="l">
              <a:lnSpc>
                <a:spcPts val="7000"/>
              </a:lnSpc>
            </a:pPr>
            <a:r>
              <a:rPr lang="en-US" altLang="zh-TW" sz="3500" b="1" dirty="0">
                <a:solidFill>
                  <a:srgbClr val="1D1D1F"/>
                </a:solidFill>
                <a:latin typeface="Montserrat"/>
                <a:ea typeface="Montserrat Bold"/>
                <a:cs typeface="Montserrat Bold"/>
                <a:sym typeface="Montserrat"/>
              </a:rPr>
              <a:t>3.</a:t>
            </a:r>
            <a:r>
              <a:rPr lang="zh-TW" altLang="en-US" sz="3500" b="1" dirty="0">
                <a:solidFill>
                  <a:srgbClr val="1D1D1F"/>
                </a:solidFill>
                <a:latin typeface="Montserrat"/>
                <a:ea typeface="Montserrat Bold"/>
                <a:cs typeface="Montserrat Bold"/>
                <a:sym typeface="Montserrat"/>
              </a:rPr>
              <a:t> </a:t>
            </a:r>
            <a:r>
              <a:rPr lang="zh-TW" altLang="en-US" sz="35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探究問題</a:t>
            </a:r>
            <a:endParaRPr lang="en-CA" altLang="zh-TW" sz="3500" b="1" dirty="0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835026" lvl="1" indent="-457200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1D1D1F"/>
                </a:solidFill>
                <a:latin typeface="Montserrat"/>
                <a:sym typeface="Montserrat"/>
              </a:rPr>
              <a:t>有什麼原因，令你有這樣的感受</a:t>
            </a:r>
            <a:r>
              <a:rPr lang="en-US" sz="3500" dirty="0">
                <a:solidFill>
                  <a:srgbClr val="1D1D1F"/>
                </a:solidFill>
                <a:latin typeface="Montserrat"/>
                <a:sym typeface="Montserrat"/>
              </a:rPr>
              <a:t>/</a:t>
            </a:r>
            <a:r>
              <a:rPr lang="en-US" sz="3500" dirty="0" err="1">
                <a:solidFill>
                  <a:srgbClr val="1D1D1F"/>
                </a:solidFill>
                <a:latin typeface="Montserrat"/>
                <a:sym typeface="Montserrat"/>
              </a:rPr>
              <a:t>結論呢</a:t>
            </a:r>
            <a:r>
              <a:rPr lang="en-US" sz="3500" dirty="0">
                <a:solidFill>
                  <a:srgbClr val="1D1D1F"/>
                </a:solidFill>
                <a:latin typeface="Montserrat"/>
                <a:sym typeface="Montserrat"/>
              </a:rPr>
              <a:t>？</a:t>
            </a:r>
          </a:p>
          <a:p>
            <a:pPr marL="835026" lvl="1" indent="-457200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1D1D1F"/>
                </a:solidFill>
                <a:latin typeface="Montserrat"/>
                <a:sym typeface="Montserrat"/>
              </a:rPr>
              <a:t>有什麼事情，攔阻你有新的改變</a:t>
            </a:r>
            <a:r>
              <a:rPr lang="en-US" sz="3500" dirty="0">
                <a:solidFill>
                  <a:srgbClr val="1D1D1F"/>
                </a:solidFill>
                <a:latin typeface="Montserrat"/>
                <a:sym typeface="Montserrat"/>
              </a:rPr>
              <a:t>/</a:t>
            </a:r>
            <a:r>
              <a:rPr lang="en-US" sz="3500" dirty="0" err="1">
                <a:solidFill>
                  <a:srgbClr val="1D1D1F"/>
                </a:solidFill>
                <a:latin typeface="Montserrat"/>
                <a:sym typeface="Montserrat"/>
              </a:rPr>
              <a:t>行動呢</a:t>
            </a:r>
            <a:r>
              <a:rPr lang="en-US" sz="3500" dirty="0">
                <a:solidFill>
                  <a:srgbClr val="1D1D1F"/>
                </a:solidFill>
                <a:latin typeface="Montserrat"/>
                <a:sym typeface="Montserrat"/>
              </a:rPr>
              <a:t>？</a:t>
            </a:r>
          </a:p>
        </p:txBody>
      </p:sp>
      <p:sp>
        <p:nvSpPr>
          <p:cNvPr id="6" name="Freeform 6"/>
          <p:cNvSpPr/>
          <p:nvPr/>
        </p:nvSpPr>
        <p:spPr>
          <a:xfrm>
            <a:off x="13805645" y="5813890"/>
            <a:ext cx="4349985" cy="4349985"/>
          </a:xfrm>
          <a:custGeom>
            <a:avLst/>
            <a:gdLst/>
            <a:ahLst/>
            <a:cxnLst/>
            <a:rect l="l" t="t" r="r" b="b"/>
            <a:pathLst>
              <a:path w="4349985" h="4349985">
                <a:moveTo>
                  <a:pt x="0" y="0"/>
                </a:moveTo>
                <a:lnTo>
                  <a:pt x="4349985" y="0"/>
                </a:lnTo>
                <a:lnTo>
                  <a:pt x="4349985" y="4349985"/>
                </a:lnTo>
                <a:lnTo>
                  <a:pt x="0" y="43499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TextBox 7"/>
          <p:cNvSpPr txBox="1"/>
          <p:nvPr/>
        </p:nvSpPr>
        <p:spPr>
          <a:xfrm>
            <a:off x="842616" y="420455"/>
            <a:ext cx="16685426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zh-TW" altLang="en-US" sz="50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提出引導性的問題</a:t>
            </a:r>
            <a:endParaRPr lang="en-US" sz="5000" b="1" dirty="0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575" y="3360364"/>
            <a:ext cx="589985" cy="5153300"/>
            <a:chOff x="0" y="0"/>
            <a:chExt cx="155387" cy="1357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387" cy="1357248"/>
            </a:xfrm>
            <a:custGeom>
              <a:avLst/>
              <a:gdLst/>
              <a:ahLst/>
              <a:cxnLst/>
              <a:rect l="l" t="t" r="r" b="b"/>
              <a:pathLst>
                <a:path w="155387" h="1357248">
                  <a:moveTo>
                    <a:pt x="0" y="0"/>
                  </a:moveTo>
                  <a:lnTo>
                    <a:pt x="155387" y="0"/>
                  </a:lnTo>
                  <a:lnTo>
                    <a:pt x="155387" y="1357248"/>
                  </a:lnTo>
                  <a:lnTo>
                    <a:pt x="0" y="1357248"/>
                  </a:lnTo>
                  <a:close/>
                </a:path>
              </a:pathLst>
            </a:custGeom>
            <a:solidFill>
              <a:srgbClr val="FFD69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5387" cy="1395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42616" y="420455"/>
            <a:ext cx="16685426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zh-TW" altLang="en-US" sz="50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提出引導性的問題</a:t>
            </a:r>
            <a:endParaRPr lang="en-US" sz="5000" b="1" dirty="0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90600" y="1587265"/>
            <a:ext cx="16071739" cy="7964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   4. </a:t>
            </a:r>
            <a:r>
              <a:rPr lang="zh-TW" altLang="en-US" sz="35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假設性的問題</a:t>
            </a:r>
            <a:endParaRPr lang="en-CA" altLang="zh-TW" sz="3500" b="1" dirty="0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755651" lvl="1" indent="-377825">
              <a:lnSpc>
                <a:spcPts val="7000"/>
              </a:lnSpc>
              <a:buFont typeface="Arial"/>
              <a:buChar char="•"/>
            </a:pPr>
            <a:r>
              <a:rPr lang="en-US" sz="3500" dirty="0" err="1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如果你是這段經文中的一個角色，你會觀察到什麼事情</a:t>
            </a:r>
            <a:r>
              <a:rPr 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？</a:t>
            </a:r>
          </a:p>
          <a:p>
            <a:pPr marL="755651" lvl="1" indent="-377825" algn="l">
              <a:lnSpc>
                <a:spcPts val="7000"/>
              </a:lnSpc>
              <a:buFont typeface="Arial"/>
              <a:buChar char="•"/>
            </a:pPr>
            <a:r>
              <a:rPr lang="en-US" sz="3500" dirty="0" err="1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如果其他人</a:t>
            </a:r>
            <a:r>
              <a:rPr lang="zh-TW" alt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或</a:t>
            </a:r>
            <a:r>
              <a:rPr lang="en-US" sz="3500" dirty="0" err="1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環境沒有改變，你期望自己有什麼改變去適應呢</a:t>
            </a:r>
            <a:r>
              <a:rPr 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？</a:t>
            </a:r>
          </a:p>
          <a:p>
            <a:pPr>
              <a:lnSpc>
                <a:spcPts val="7000"/>
              </a:lnSpc>
            </a:pPr>
            <a:r>
              <a:rPr 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   5. </a:t>
            </a:r>
            <a:r>
              <a:rPr lang="zh-TW" altLang="en-US" sz="35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關鍵問題</a:t>
            </a:r>
            <a:endParaRPr lang="en-CA" altLang="zh-TW" sz="3500" b="1" dirty="0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914400" lvl="1" indent="-457200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這段經文，有什麼地方需要再深入查考，去幫助</a:t>
            </a:r>
            <a:r>
              <a:rPr lang="zh-TW" alt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你</a:t>
            </a:r>
            <a:r>
              <a:rPr lang="en-US" sz="3500" dirty="0" err="1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更好</a:t>
            </a:r>
            <a:r>
              <a:rPr lang="zh-TW" alt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地</a:t>
            </a:r>
            <a:r>
              <a:rPr lang="en-US" sz="3500" dirty="0" err="1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理解呢</a:t>
            </a:r>
            <a:r>
              <a:rPr 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？</a:t>
            </a:r>
          </a:p>
          <a:p>
            <a:pPr marL="914400" lvl="1" indent="-457200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這段經文，澄清了</a:t>
            </a:r>
            <a:r>
              <a:rPr lang="zh-TW" alt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你以前</a:t>
            </a:r>
            <a:r>
              <a:rPr lang="en-US" sz="3500" dirty="0" err="1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什麼</a:t>
            </a:r>
            <a:r>
              <a:rPr lang="zh-TW" alt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樣</a:t>
            </a:r>
            <a:r>
              <a:rPr lang="en-US" sz="3500" dirty="0" err="1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的誤解呢</a:t>
            </a:r>
            <a:r>
              <a:rPr 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？</a:t>
            </a:r>
          </a:p>
          <a:p>
            <a:pPr>
              <a:lnSpc>
                <a:spcPts val="7000"/>
              </a:lnSpc>
            </a:pPr>
            <a:r>
              <a:rPr 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   6. </a:t>
            </a:r>
            <a:r>
              <a:rPr lang="zh-TW" altLang="en-US" sz="35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互動問題</a:t>
            </a:r>
            <a:endParaRPr lang="en-CA" altLang="zh-TW" sz="3500" b="1" dirty="0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914400" lvl="1" indent="-457200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對於Jason的看法，Jaygo你有什麼</a:t>
            </a:r>
            <a:r>
              <a:rPr lang="zh-TW" alt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看法</a:t>
            </a:r>
            <a:r>
              <a:rPr 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？</a:t>
            </a:r>
          </a:p>
          <a:p>
            <a:pPr marL="914400" lvl="1" indent="-457200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對於Mary的分享，有</a:t>
            </a:r>
            <a:r>
              <a:rPr lang="zh-TW" alt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沒有</a:t>
            </a:r>
            <a:r>
              <a:rPr lang="en-US" sz="3500" dirty="0" err="1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人想回應或想</a:t>
            </a:r>
            <a:r>
              <a:rPr lang="zh-TW" alt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更多</a:t>
            </a:r>
            <a:r>
              <a:rPr lang="en-US" sz="3500" dirty="0" err="1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了解</a:t>
            </a:r>
            <a:r>
              <a:rPr lang="zh-TW" alt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一些</a:t>
            </a:r>
            <a:r>
              <a:rPr 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呢？</a:t>
            </a:r>
          </a:p>
        </p:txBody>
      </p:sp>
      <p:sp>
        <p:nvSpPr>
          <p:cNvPr id="7" name="Freeform 7"/>
          <p:cNvSpPr/>
          <p:nvPr/>
        </p:nvSpPr>
        <p:spPr>
          <a:xfrm>
            <a:off x="13805645" y="5813890"/>
            <a:ext cx="4349985" cy="4349985"/>
          </a:xfrm>
          <a:custGeom>
            <a:avLst/>
            <a:gdLst/>
            <a:ahLst/>
            <a:cxnLst/>
            <a:rect l="l" t="t" r="r" b="b"/>
            <a:pathLst>
              <a:path w="4349985" h="4349985">
                <a:moveTo>
                  <a:pt x="0" y="0"/>
                </a:moveTo>
                <a:lnTo>
                  <a:pt x="4349985" y="0"/>
                </a:lnTo>
                <a:lnTo>
                  <a:pt x="4349985" y="4349985"/>
                </a:lnTo>
                <a:lnTo>
                  <a:pt x="0" y="43499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575" y="3360364"/>
            <a:ext cx="589985" cy="5153300"/>
            <a:chOff x="0" y="0"/>
            <a:chExt cx="155387" cy="1357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387" cy="1357248"/>
            </a:xfrm>
            <a:custGeom>
              <a:avLst/>
              <a:gdLst/>
              <a:ahLst/>
              <a:cxnLst/>
              <a:rect l="l" t="t" r="r" b="b"/>
              <a:pathLst>
                <a:path w="155387" h="1357248">
                  <a:moveTo>
                    <a:pt x="0" y="0"/>
                  </a:moveTo>
                  <a:lnTo>
                    <a:pt x="155387" y="0"/>
                  </a:lnTo>
                  <a:lnTo>
                    <a:pt x="155387" y="1357248"/>
                  </a:lnTo>
                  <a:lnTo>
                    <a:pt x="0" y="1357248"/>
                  </a:lnTo>
                  <a:close/>
                </a:path>
              </a:pathLst>
            </a:custGeom>
            <a:solidFill>
              <a:srgbClr val="FFD69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5387" cy="1395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953267" y="3377554"/>
            <a:ext cx="5118921" cy="511892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</a:pPr>
              <a:r>
                <a:rPr lang="en-US" sz="5000" b="1" dirty="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Inspiration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42616" y="420455"/>
            <a:ext cx="16685426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zh-TW" altLang="en-US" sz="50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提出引導性的問題</a:t>
            </a:r>
            <a:r>
              <a:rPr lang="en-US" altLang="zh-TW" sz="50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</a:t>
            </a:r>
            <a:r>
              <a:rPr lang="zh-TW" altLang="en-US" sz="50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    </a:t>
            </a:r>
            <a:r>
              <a:rPr lang="zh-TW" altLang="en-US" sz="3600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靈感 與 互動</a:t>
            </a:r>
            <a:endParaRPr lang="en-US" sz="3600" dirty="0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0215812" y="3394744"/>
            <a:ext cx="5118921" cy="511892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D957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</a:pPr>
              <a:r>
                <a:rPr lang="en-US" sz="50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Interaction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575" y="3360364"/>
            <a:ext cx="589985" cy="5153300"/>
            <a:chOff x="0" y="0"/>
            <a:chExt cx="155387" cy="1357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387" cy="1357248"/>
            </a:xfrm>
            <a:custGeom>
              <a:avLst/>
              <a:gdLst/>
              <a:ahLst/>
              <a:cxnLst/>
              <a:rect l="l" t="t" r="r" b="b"/>
              <a:pathLst>
                <a:path w="155387" h="1357248">
                  <a:moveTo>
                    <a:pt x="0" y="0"/>
                  </a:moveTo>
                  <a:lnTo>
                    <a:pt x="155387" y="0"/>
                  </a:lnTo>
                  <a:lnTo>
                    <a:pt x="155387" y="1357248"/>
                  </a:lnTo>
                  <a:lnTo>
                    <a:pt x="0" y="1357248"/>
                  </a:lnTo>
                  <a:close/>
                </a:path>
              </a:pathLst>
            </a:custGeom>
            <a:solidFill>
              <a:srgbClr val="FFD69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5387" cy="1395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715130" y="4233327"/>
            <a:ext cx="4252574" cy="3407375"/>
          </a:xfrm>
          <a:custGeom>
            <a:avLst/>
            <a:gdLst/>
            <a:ahLst/>
            <a:cxnLst/>
            <a:rect l="l" t="t" r="r" b="b"/>
            <a:pathLst>
              <a:path w="4252574" h="3407375">
                <a:moveTo>
                  <a:pt x="0" y="0"/>
                </a:moveTo>
                <a:lnTo>
                  <a:pt x="4252574" y="0"/>
                </a:lnTo>
                <a:lnTo>
                  <a:pt x="4252574" y="3407375"/>
                </a:lnTo>
                <a:lnTo>
                  <a:pt x="0" y="34073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Freeform 6"/>
          <p:cNvSpPr/>
          <p:nvPr/>
        </p:nvSpPr>
        <p:spPr>
          <a:xfrm>
            <a:off x="6910679" y="4233327"/>
            <a:ext cx="3143303" cy="3407375"/>
          </a:xfrm>
          <a:custGeom>
            <a:avLst/>
            <a:gdLst/>
            <a:ahLst/>
            <a:cxnLst/>
            <a:rect l="l" t="t" r="r" b="b"/>
            <a:pathLst>
              <a:path w="3143303" h="3407375">
                <a:moveTo>
                  <a:pt x="0" y="0"/>
                </a:moveTo>
                <a:lnTo>
                  <a:pt x="3143303" y="0"/>
                </a:lnTo>
                <a:lnTo>
                  <a:pt x="3143303" y="3407375"/>
                </a:lnTo>
                <a:lnTo>
                  <a:pt x="0" y="3407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Freeform 7"/>
          <p:cNvSpPr/>
          <p:nvPr/>
        </p:nvSpPr>
        <p:spPr>
          <a:xfrm>
            <a:off x="10053982" y="668749"/>
            <a:ext cx="7971516" cy="2691615"/>
          </a:xfrm>
          <a:custGeom>
            <a:avLst/>
            <a:gdLst/>
            <a:ahLst/>
            <a:cxnLst/>
            <a:rect l="l" t="t" r="r" b="b"/>
            <a:pathLst>
              <a:path w="7971516" h="2691615">
                <a:moveTo>
                  <a:pt x="0" y="0"/>
                </a:moveTo>
                <a:lnTo>
                  <a:pt x="7971516" y="0"/>
                </a:lnTo>
                <a:lnTo>
                  <a:pt x="7971516" y="2691615"/>
                </a:lnTo>
                <a:lnTo>
                  <a:pt x="0" y="26916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0799" b="-35573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TextBox 8"/>
          <p:cNvSpPr txBox="1"/>
          <p:nvPr/>
        </p:nvSpPr>
        <p:spPr>
          <a:xfrm>
            <a:off x="1828800" y="420455"/>
            <a:ext cx="15699242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zh-TW" altLang="en-US" sz="50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彼此互動的小組</a:t>
            </a:r>
            <a:endParaRPr lang="en-US" sz="5000" b="1" dirty="0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575" y="3360364"/>
            <a:ext cx="589985" cy="5153300"/>
            <a:chOff x="0" y="0"/>
            <a:chExt cx="155387" cy="1357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387" cy="1357248"/>
            </a:xfrm>
            <a:custGeom>
              <a:avLst/>
              <a:gdLst/>
              <a:ahLst/>
              <a:cxnLst/>
              <a:rect l="l" t="t" r="r" b="b"/>
              <a:pathLst>
                <a:path w="155387" h="1357248">
                  <a:moveTo>
                    <a:pt x="0" y="0"/>
                  </a:moveTo>
                  <a:lnTo>
                    <a:pt x="155387" y="0"/>
                  </a:lnTo>
                  <a:lnTo>
                    <a:pt x="155387" y="1357248"/>
                  </a:lnTo>
                  <a:lnTo>
                    <a:pt x="0" y="1357248"/>
                  </a:lnTo>
                  <a:close/>
                </a:path>
              </a:pathLst>
            </a:custGeom>
            <a:solidFill>
              <a:srgbClr val="FFD69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5387" cy="1395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3360364"/>
            <a:ext cx="1231115" cy="986431"/>
          </a:xfrm>
          <a:custGeom>
            <a:avLst/>
            <a:gdLst/>
            <a:ahLst/>
            <a:cxnLst/>
            <a:rect l="l" t="t" r="r" b="b"/>
            <a:pathLst>
              <a:path w="1231115" h="986431">
                <a:moveTo>
                  <a:pt x="0" y="0"/>
                </a:moveTo>
                <a:lnTo>
                  <a:pt x="1231115" y="0"/>
                </a:lnTo>
                <a:lnTo>
                  <a:pt x="1231115" y="986431"/>
                </a:lnTo>
                <a:lnTo>
                  <a:pt x="0" y="9864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Freeform 6"/>
          <p:cNvSpPr/>
          <p:nvPr/>
        </p:nvSpPr>
        <p:spPr>
          <a:xfrm>
            <a:off x="9598991" y="3360364"/>
            <a:ext cx="909982" cy="986431"/>
          </a:xfrm>
          <a:custGeom>
            <a:avLst/>
            <a:gdLst/>
            <a:ahLst/>
            <a:cxnLst/>
            <a:rect l="l" t="t" r="r" b="b"/>
            <a:pathLst>
              <a:path w="909982" h="986431">
                <a:moveTo>
                  <a:pt x="0" y="0"/>
                </a:moveTo>
                <a:lnTo>
                  <a:pt x="909982" y="0"/>
                </a:lnTo>
                <a:lnTo>
                  <a:pt x="909982" y="986431"/>
                </a:lnTo>
                <a:lnTo>
                  <a:pt x="0" y="9864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Freeform 7"/>
          <p:cNvSpPr/>
          <p:nvPr/>
        </p:nvSpPr>
        <p:spPr>
          <a:xfrm>
            <a:off x="10053982" y="668749"/>
            <a:ext cx="7971516" cy="2691615"/>
          </a:xfrm>
          <a:custGeom>
            <a:avLst/>
            <a:gdLst/>
            <a:ahLst/>
            <a:cxnLst/>
            <a:rect l="l" t="t" r="r" b="b"/>
            <a:pathLst>
              <a:path w="7971516" h="2691615">
                <a:moveTo>
                  <a:pt x="0" y="0"/>
                </a:moveTo>
                <a:lnTo>
                  <a:pt x="7971516" y="0"/>
                </a:lnTo>
                <a:lnTo>
                  <a:pt x="7971516" y="2691615"/>
                </a:lnTo>
                <a:lnTo>
                  <a:pt x="0" y="26916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0799" b="-35573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TextBox 8"/>
          <p:cNvSpPr txBox="1"/>
          <p:nvPr/>
        </p:nvSpPr>
        <p:spPr>
          <a:xfrm>
            <a:off x="842616" y="420455"/>
            <a:ext cx="16685426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zh-TW" altLang="en-US" sz="50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彼此互動的小組</a:t>
            </a:r>
            <a:endParaRPr lang="en-US" sz="5000" b="1" dirty="0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297086" y="4556345"/>
            <a:ext cx="8990914" cy="4374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7000"/>
              </a:lnSpc>
              <a:buFont typeface="Arial"/>
              <a:buChar char="•"/>
            </a:pPr>
            <a:r>
              <a:rPr lang="zh-TW" alt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不要主導討論</a:t>
            </a:r>
            <a:endParaRPr lang="en-CA" altLang="zh-TW" sz="3500" dirty="0">
              <a:solidFill>
                <a:srgbClr val="1D1D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55651" lvl="1" indent="-377825">
              <a:lnSpc>
                <a:spcPts val="7000"/>
              </a:lnSpc>
              <a:buFont typeface="Arial"/>
              <a:buChar char="•"/>
            </a:pPr>
            <a:r>
              <a:rPr lang="zh-TW" alt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不要批評和論斷</a:t>
            </a:r>
            <a:endParaRPr lang="en-CA" altLang="zh-TW" sz="3500" dirty="0">
              <a:solidFill>
                <a:srgbClr val="1D1D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55651" lvl="1" indent="-377825">
              <a:lnSpc>
                <a:spcPts val="7000"/>
              </a:lnSpc>
              <a:buFont typeface="Arial"/>
              <a:buChar char="•"/>
            </a:pPr>
            <a:r>
              <a:rPr lang="zh-TW" alt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不要讓一個人接管</a:t>
            </a:r>
            <a:endParaRPr lang="en-CA" altLang="zh-TW" sz="3500" dirty="0">
              <a:solidFill>
                <a:srgbClr val="1D1D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55651" lvl="1" indent="-377825">
              <a:lnSpc>
                <a:spcPts val="7000"/>
              </a:lnSpc>
              <a:buFont typeface="Arial"/>
              <a:buChar char="•"/>
            </a:pPr>
            <a:r>
              <a:rPr lang="zh-TW" alt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不要匆忙討論</a:t>
            </a:r>
            <a:endParaRPr lang="en-CA" altLang="zh-TW" sz="3500" dirty="0">
              <a:solidFill>
                <a:srgbClr val="1D1D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55651" lvl="1" indent="-377825">
              <a:lnSpc>
                <a:spcPts val="7000"/>
              </a:lnSpc>
              <a:buFont typeface="Arial"/>
              <a:buChar char="•"/>
            </a:pPr>
            <a:r>
              <a:rPr lang="zh-TW" alt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不要強行得出具體結論</a:t>
            </a:r>
            <a:endParaRPr lang="en-US" sz="3500" dirty="0">
              <a:solidFill>
                <a:srgbClr val="1D1D1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08077" y="4556345"/>
            <a:ext cx="8990914" cy="4374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7000"/>
              </a:lnSpc>
              <a:buFont typeface="Arial"/>
              <a:buChar char="•"/>
            </a:pPr>
            <a:r>
              <a:rPr lang="zh-TW" alt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提出開放式問題</a:t>
            </a:r>
            <a:endParaRPr lang="en-CA" altLang="zh-TW" sz="3500" dirty="0">
              <a:solidFill>
                <a:srgbClr val="1D1D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55651" lvl="1" indent="-377825">
              <a:lnSpc>
                <a:spcPts val="7000"/>
              </a:lnSpc>
              <a:buFont typeface="Arial"/>
              <a:buChar char="•"/>
            </a:pPr>
            <a:r>
              <a:rPr lang="zh-TW" alt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鼓勵彼此互動</a:t>
            </a:r>
            <a:endParaRPr lang="en-CA" altLang="zh-TW" sz="3500" dirty="0">
              <a:solidFill>
                <a:srgbClr val="1D1D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55651" lvl="1" indent="-377825">
              <a:lnSpc>
                <a:spcPts val="7000"/>
              </a:lnSpc>
              <a:buFont typeface="Arial"/>
              <a:buChar char="•"/>
            </a:pPr>
            <a:r>
              <a:rPr lang="zh-TW" alt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積極傾聽</a:t>
            </a:r>
            <a:endParaRPr lang="en-CA" altLang="zh-TW" sz="3500" dirty="0">
              <a:solidFill>
                <a:srgbClr val="1D1D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55651" lvl="1" indent="-377825">
              <a:lnSpc>
                <a:spcPts val="7000"/>
              </a:lnSpc>
              <a:buFont typeface="Arial"/>
              <a:buChar char="•"/>
            </a:pPr>
            <a:r>
              <a:rPr lang="zh-TW" alt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創造安全的環境</a:t>
            </a:r>
            <a:endParaRPr lang="en-CA" altLang="zh-TW" sz="3500" dirty="0">
              <a:solidFill>
                <a:srgbClr val="1D1D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55651" lvl="1" indent="-377825">
              <a:lnSpc>
                <a:spcPts val="7000"/>
              </a:lnSpc>
              <a:buFont typeface="Arial"/>
              <a:buChar char="•"/>
            </a:pPr>
            <a:r>
              <a:rPr lang="zh-TW" altLang="en-US" sz="3500" dirty="0">
                <a:solidFill>
                  <a:srgbClr val="1D1D1F"/>
                </a:solidFill>
                <a:latin typeface="Montserrat"/>
                <a:ea typeface="Montserrat"/>
                <a:cs typeface="Montserrat"/>
                <a:sym typeface="Montserrat"/>
              </a:rPr>
              <a:t>與主題保持相關性</a:t>
            </a:r>
            <a:endParaRPr lang="en-US" sz="3500" dirty="0">
              <a:solidFill>
                <a:srgbClr val="1D1D1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575" y="3360364"/>
            <a:ext cx="589985" cy="5153300"/>
            <a:chOff x="0" y="0"/>
            <a:chExt cx="155387" cy="1357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387" cy="1357248"/>
            </a:xfrm>
            <a:custGeom>
              <a:avLst/>
              <a:gdLst/>
              <a:ahLst/>
              <a:cxnLst/>
              <a:rect l="l" t="t" r="r" b="b"/>
              <a:pathLst>
                <a:path w="155387" h="1357248">
                  <a:moveTo>
                    <a:pt x="0" y="0"/>
                  </a:moveTo>
                  <a:lnTo>
                    <a:pt x="155387" y="0"/>
                  </a:lnTo>
                  <a:lnTo>
                    <a:pt x="155387" y="1357248"/>
                  </a:lnTo>
                  <a:lnTo>
                    <a:pt x="0" y="1357248"/>
                  </a:lnTo>
                  <a:close/>
                </a:path>
              </a:pathLst>
            </a:custGeom>
            <a:solidFill>
              <a:srgbClr val="FFD69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5387" cy="1395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140459" y="876300"/>
            <a:ext cx="16685426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每次小組流程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14383" y="4962842"/>
            <a:ext cx="59234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9" b="0" i="0" u="none" strike="noStrike" kern="1200" cap="none" spc="0" normalizeH="0" baseline="0" noProof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0904" y="3917715"/>
            <a:ext cx="15421124" cy="396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marR="0" lvl="1" indent="-485775" algn="l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500" b="1" i="0" u="none" strike="noStrike" kern="1200" cap="none" spc="396" normalizeH="0" baseline="0" noProof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 敬拜與禱告(10 mins)</a:t>
            </a:r>
          </a:p>
          <a:p>
            <a:pPr marL="971550" marR="0" lvl="1" indent="-485775" algn="l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500" b="1" i="0" u="none" strike="noStrike" kern="1200" cap="none" spc="396" normalizeH="0" baseline="0" noProof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 按每週信息討論問題(30 mins)</a:t>
            </a:r>
          </a:p>
          <a:p>
            <a:pPr marL="971550" marR="0" lvl="1" indent="-485775" algn="l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500" b="1" i="0" u="none" strike="noStrike" kern="1200" cap="none" spc="396" normalizeH="0" baseline="0" noProof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 閱讀靈修資料或見證短片，分享交流得著(30 mins)</a:t>
            </a:r>
          </a:p>
          <a:p>
            <a:pPr marL="971550" marR="0" lvl="1" indent="-485775" algn="l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500" b="1" i="0" u="none" strike="noStrike" kern="1200" cap="none" spc="396" normalizeH="0" baseline="0" noProof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 討論小組如何參與祝福行動(10 mins)</a:t>
            </a:r>
          </a:p>
          <a:p>
            <a:pPr marL="971550" marR="0" lvl="1" indent="-485775" algn="l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500" b="1" i="0" u="none" strike="noStrike" kern="1200" cap="none" spc="396" normalizeH="0" baseline="0" noProof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 彼此鼓勵和禱告(10 mins)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575" y="3360364"/>
            <a:ext cx="589985" cy="5153300"/>
            <a:chOff x="0" y="0"/>
            <a:chExt cx="155387" cy="1357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387" cy="1357248"/>
            </a:xfrm>
            <a:custGeom>
              <a:avLst/>
              <a:gdLst/>
              <a:ahLst/>
              <a:cxnLst/>
              <a:rect l="l" t="t" r="r" b="b"/>
              <a:pathLst>
                <a:path w="155387" h="1357248">
                  <a:moveTo>
                    <a:pt x="0" y="0"/>
                  </a:moveTo>
                  <a:lnTo>
                    <a:pt x="155387" y="0"/>
                  </a:lnTo>
                  <a:lnTo>
                    <a:pt x="155387" y="1357248"/>
                  </a:lnTo>
                  <a:lnTo>
                    <a:pt x="0" y="1357248"/>
                  </a:lnTo>
                  <a:close/>
                </a:path>
              </a:pathLst>
            </a:custGeom>
            <a:solidFill>
              <a:srgbClr val="FFD69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5387" cy="1395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42616" y="420455"/>
            <a:ext cx="16685426" cy="911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zh-TW" altLang="en-US" sz="60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引導式查經</a:t>
            </a:r>
            <a:endParaRPr lang="en-US" sz="6000" b="1" dirty="0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42616" y="1740025"/>
            <a:ext cx="16974359" cy="8069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9" marR="0" lvl="1" algn="l" defTabSz="914400" rtl="0" eaLnBrk="1" fontAlgn="auto" latinLnBrk="0" hangingPunct="1">
              <a:lnSpc>
                <a:spcPts val="7999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Rephrase: </a:t>
            </a:r>
            <a:r>
              <a:rPr kumimoji="0" lang="en-US" sz="3999" b="1" i="0" u="none" strike="noStrike" kern="1200" cap="none" spc="0" normalizeH="0" baseline="0" noProof="0" dirty="0" err="1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用自己的說話，重述經文</a:t>
            </a:r>
            <a:endParaRPr kumimoji="0" lang="en-US" sz="3999" b="1" i="0" u="none" strike="noStrike" kern="1200" cap="none" spc="0" normalizeH="0" baseline="0" noProof="0" dirty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863599" marR="0" lvl="1" indent="-431800" algn="l" defTabSz="914400" rtl="0" eaLnBrk="1" fontAlgn="auto" latinLnBrk="0" hangingPunct="1">
              <a:lnSpc>
                <a:spcPts val="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999" b="1" i="0" u="none" strike="noStrike" kern="1200" cap="none" spc="0" normalizeH="0" baseline="0" noProof="0" dirty="0" err="1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如果你要和朋友分享這段經文，你會怎麼說</a:t>
            </a: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？</a:t>
            </a:r>
          </a:p>
          <a:p>
            <a:pPr marL="431799" marR="0" lvl="1" algn="l" defTabSz="914400" rtl="0" eaLnBrk="1" fontAlgn="auto" latinLnBrk="0" hangingPunct="1">
              <a:lnSpc>
                <a:spcPts val="7999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Relevance: </a:t>
            </a:r>
            <a:r>
              <a:rPr kumimoji="0" lang="en-US" sz="3999" b="1" i="0" u="none" strike="noStrike" kern="1200" cap="none" spc="0" normalizeH="0" baseline="0" noProof="0" dirty="0" err="1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經文對你現今的處境，有什麼提醒或信息</a:t>
            </a: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？</a:t>
            </a:r>
          </a:p>
          <a:p>
            <a:pPr marL="863599" marR="0" lvl="1" indent="-431800" algn="l" defTabSz="914400" rtl="0" eaLnBrk="1" fontAlgn="auto" latinLnBrk="0" hangingPunct="1">
              <a:lnSpc>
                <a:spcPts val="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999" b="1" i="0" u="none" strike="noStrike" kern="1200" cap="none" spc="0" normalizeH="0" baseline="0" noProof="0" dirty="0" err="1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它怎樣對你的生活、挑戰或心境說話</a:t>
            </a: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？</a:t>
            </a:r>
          </a:p>
          <a:p>
            <a:pPr marL="431799" marR="0" lvl="1" algn="l" defTabSz="914400" rtl="0" eaLnBrk="1" fontAlgn="auto" latinLnBrk="0" hangingPunct="1">
              <a:lnSpc>
                <a:spcPts val="7999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Response: </a:t>
            </a:r>
            <a:r>
              <a:rPr kumimoji="0" lang="en-US" sz="3999" b="1" i="0" u="none" strike="noStrike" kern="1200" cap="none" spc="0" normalizeH="0" baseline="0" noProof="0" dirty="0" err="1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神有什麼說話安慰你</a:t>
            </a: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/</a:t>
            </a:r>
            <a:r>
              <a:rPr kumimoji="0" lang="en-US" sz="3999" b="1" i="0" u="none" strike="noStrike" kern="1200" cap="none" spc="0" normalizeH="0" baseline="0" noProof="0" dirty="0" err="1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提醒你</a:t>
            </a: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/</a:t>
            </a:r>
            <a:r>
              <a:rPr kumimoji="0" lang="en-US" sz="3999" b="1" i="0" u="none" strike="noStrike" kern="1200" cap="none" spc="0" normalizeH="0" baseline="0" noProof="0" dirty="0" err="1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挑戰你</a:t>
            </a: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？</a:t>
            </a:r>
          </a:p>
          <a:p>
            <a:pPr marL="863599" marR="0" lvl="1" indent="-431800" algn="l" defTabSz="914400" rtl="0" eaLnBrk="1" fontAlgn="auto" latinLnBrk="0" hangingPunct="1">
              <a:lnSpc>
                <a:spcPts val="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999" b="1" i="0" u="none" strike="noStrike" kern="1200" cap="none" spc="0" normalizeH="0" baseline="0" noProof="0" dirty="0" err="1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神透過這段經文，有什麼話要安慰你、提醒你或挑戰你</a:t>
            </a: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？</a:t>
            </a:r>
          </a:p>
          <a:p>
            <a:pPr marL="431799" marR="0" lvl="1" algn="l" defTabSz="914400" rtl="0" eaLnBrk="1" fontAlgn="auto" latinLnBrk="0" hangingPunct="1">
              <a:lnSpc>
                <a:spcPts val="7999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Renewal: </a:t>
            </a:r>
            <a:r>
              <a:rPr kumimoji="0" lang="en-US" sz="3999" b="1" i="0" u="none" strike="noStrike" kern="1200" cap="none" spc="0" normalizeH="0" baseline="0" noProof="0" dirty="0" err="1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今天你期望在思想、心態、關係、或行動上有什麼改變</a:t>
            </a: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？</a:t>
            </a:r>
          </a:p>
          <a:p>
            <a:pPr marL="863599" marR="0" lvl="1" indent="-431800" algn="l" defTabSz="914400" rtl="0" eaLnBrk="1" fontAlgn="auto" latinLnBrk="0" hangingPunct="1">
              <a:lnSpc>
                <a:spcPts val="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999" b="1" i="0" u="none" strike="noStrike" kern="1200" cap="none" spc="0" normalizeH="0" baseline="0" noProof="0" dirty="0" err="1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有什麼實際的改變，你願意踏出第一步</a:t>
            </a: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？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14114" cy="10287000"/>
          </a:xfrm>
          <a:custGeom>
            <a:avLst/>
            <a:gdLst/>
            <a:ahLst/>
            <a:cxnLst/>
            <a:rect l="l" t="t" r="r" b="b"/>
            <a:pathLst>
              <a:path w="18314114" h="10287000">
                <a:moveTo>
                  <a:pt x="0" y="0"/>
                </a:moveTo>
                <a:lnTo>
                  <a:pt x="18314114" y="0"/>
                </a:lnTo>
                <a:lnTo>
                  <a:pt x="1831411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14383" y="4962842"/>
            <a:ext cx="59234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9" b="0" i="0" u="none" strike="noStrike" kern="1200" cap="none" spc="0" normalizeH="0" baseline="0" noProof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575" y="3360364"/>
            <a:ext cx="589985" cy="5153300"/>
            <a:chOff x="0" y="0"/>
            <a:chExt cx="155387" cy="1357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387" cy="1357248"/>
            </a:xfrm>
            <a:custGeom>
              <a:avLst/>
              <a:gdLst/>
              <a:ahLst/>
              <a:cxnLst/>
              <a:rect l="l" t="t" r="r" b="b"/>
              <a:pathLst>
                <a:path w="155387" h="1357248">
                  <a:moveTo>
                    <a:pt x="0" y="0"/>
                  </a:moveTo>
                  <a:lnTo>
                    <a:pt x="155387" y="0"/>
                  </a:lnTo>
                  <a:lnTo>
                    <a:pt x="155387" y="1357248"/>
                  </a:lnTo>
                  <a:lnTo>
                    <a:pt x="0" y="1357248"/>
                  </a:lnTo>
                  <a:close/>
                </a:path>
              </a:pathLst>
            </a:custGeom>
            <a:solidFill>
              <a:srgbClr val="FFD69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5387" cy="1395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848601" y="2311651"/>
            <a:ext cx="10002774" cy="5102065"/>
          </a:xfrm>
          <a:custGeom>
            <a:avLst/>
            <a:gdLst/>
            <a:ahLst/>
            <a:cxnLst/>
            <a:rect l="l" t="t" r="r" b="b"/>
            <a:pathLst>
              <a:path w="12349598" h="6946649">
                <a:moveTo>
                  <a:pt x="0" y="0"/>
                </a:moveTo>
                <a:lnTo>
                  <a:pt x="12349598" y="0"/>
                </a:lnTo>
                <a:lnTo>
                  <a:pt x="12349598" y="6946649"/>
                </a:lnTo>
                <a:lnTo>
                  <a:pt x="0" y="69466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30904" y="268288"/>
            <a:ext cx="16685426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b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FACILITATIVE SPIRIT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14383" y="4962842"/>
            <a:ext cx="59234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1D1D1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16180" y="7413716"/>
            <a:ext cx="8157437" cy="2633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b="1" spc="390" dirty="0" err="1">
                <a:solidFill>
                  <a:srgbClr val="1D1D1F"/>
                </a:solidFill>
                <a:latin typeface="王漢宗顏楷體"/>
                <a:ea typeface="王漢宗顏楷體"/>
                <a:cs typeface="王漢宗顏楷體"/>
                <a:sym typeface="王漢宗顏楷體"/>
              </a:rPr>
              <a:t>能以和眾聖徒一同明白</a:t>
            </a:r>
            <a:r>
              <a:rPr lang="en-US" sz="5000" b="1" spc="390" dirty="0">
                <a:solidFill>
                  <a:srgbClr val="1D1D1F"/>
                </a:solidFill>
                <a:latin typeface="王漢宗顏楷體"/>
                <a:ea typeface="王漢宗顏楷體"/>
                <a:cs typeface="王漢宗顏楷體"/>
                <a:sym typeface="王漢宗顏楷體"/>
              </a:rPr>
              <a:t> 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b="1" spc="390" dirty="0" err="1">
                <a:solidFill>
                  <a:srgbClr val="1D1D1F"/>
                </a:solidFill>
                <a:latin typeface="王漢宗顏楷體"/>
                <a:ea typeface="王漢宗顏楷體"/>
                <a:cs typeface="王漢宗顏楷體"/>
                <a:sym typeface="王漢宗顏楷體"/>
              </a:rPr>
              <a:t>基督的愛是何等長闊高深</a:t>
            </a:r>
            <a:endParaRPr lang="en-US" sz="5000" b="1" spc="390" dirty="0">
              <a:solidFill>
                <a:srgbClr val="1D1D1F"/>
              </a:solidFill>
              <a:latin typeface="王漢宗顏楷體"/>
              <a:ea typeface="王漢宗顏楷體"/>
              <a:cs typeface="王漢宗顏楷體"/>
              <a:sym typeface="王漢宗顏楷體"/>
            </a:endParaRPr>
          </a:p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b="1" spc="390" dirty="0" err="1">
                <a:solidFill>
                  <a:srgbClr val="1D1D1F"/>
                </a:solidFill>
                <a:latin typeface="王漢宗顏楷體"/>
                <a:ea typeface="王漢宗顏楷體"/>
                <a:cs typeface="王漢宗顏楷體"/>
                <a:sym typeface="王漢宗顏楷體"/>
              </a:rPr>
              <a:t>弗三章十八節</a:t>
            </a:r>
            <a:endParaRPr lang="en-US" sz="5000" b="1" spc="390" dirty="0">
              <a:solidFill>
                <a:srgbClr val="1D1D1F"/>
              </a:solidFill>
              <a:latin typeface="王漢宗顏楷體"/>
              <a:ea typeface="王漢宗顏楷體"/>
              <a:cs typeface="王漢宗顏楷體"/>
              <a:sym typeface="王漢宗顏楷體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27"/>
          <p:cNvSpPr/>
          <p:nvPr/>
        </p:nvSpPr>
        <p:spPr>
          <a:xfrm>
            <a:off x="-1" y="-30894"/>
            <a:ext cx="18288002" cy="102860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8579" rIns="6857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7" name="Group 28"/>
          <p:cNvGrpSpPr/>
          <p:nvPr/>
        </p:nvGrpSpPr>
        <p:grpSpPr>
          <a:xfrm>
            <a:off x="5" y="1594273"/>
            <a:ext cx="1097283" cy="1010192"/>
            <a:chOff x="0" y="0"/>
            <a:chExt cx="731520" cy="673460"/>
          </a:xfrm>
        </p:grpSpPr>
        <p:sp>
          <p:nvSpPr>
            <p:cNvPr id="154" name="Rectangle 13"/>
            <p:cNvSpPr/>
            <p:nvPr/>
          </p:nvSpPr>
          <p:spPr>
            <a:xfrm>
              <a:off x="-1" y="-1"/>
              <a:ext cx="195856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68579" tIns="68579" rIns="68579" bIns="6857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Rectangle 29"/>
            <p:cNvSpPr/>
            <p:nvPr/>
          </p:nvSpPr>
          <p:spPr>
            <a:xfrm>
              <a:off x="267832" y="-1"/>
              <a:ext cx="195856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68579" tIns="68579" rIns="68579" bIns="6857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Rectangle 15"/>
            <p:cNvSpPr/>
            <p:nvPr/>
          </p:nvSpPr>
          <p:spPr>
            <a:xfrm>
              <a:off x="535665" y="-1"/>
              <a:ext cx="195856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68579" tIns="68579" rIns="68579" bIns="6857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8" name="Rectangle 30"/>
          <p:cNvSpPr/>
          <p:nvPr/>
        </p:nvSpPr>
        <p:spPr>
          <a:xfrm>
            <a:off x="960121" y="984225"/>
            <a:ext cx="8509001" cy="21473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68579" rIns="6857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Title 1"/>
          <p:cNvSpPr txBox="1">
            <a:spLocks noGrp="1"/>
          </p:cNvSpPr>
          <p:nvPr>
            <p:ph type="title"/>
          </p:nvPr>
        </p:nvSpPr>
        <p:spPr>
          <a:xfrm>
            <a:off x="1102067" y="1326355"/>
            <a:ext cx="9262163" cy="1553672"/>
          </a:xfrm>
          <a:prstGeom prst="rect">
            <a:avLst/>
          </a:prstGeom>
        </p:spPr>
        <p:txBody>
          <a:bodyPr vert="horz" lIns="68579" tIns="68580" rIns="68579" bIns="68580" rtlCol="0" anchor="ctr">
            <a:noAutofit/>
          </a:bodyPr>
          <a:lstStyle>
            <a:lvl1pPr defTabSz="841247">
              <a:defRPr sz="3036"/>
            </a:lvl1pPr>
          </a:lstStyle>
          <a:p>
            <a:r>
              <a:rPr lang="zh-TW" altLang="en-US" sz="5400" dirty="0"/>
              <a:t>祝福行動一：</a:t>
            </a:r>
            <a:r>
              <a:rPr lang="zh-CN" altLang="en-US" sz="5400" dirty="0"/>
              <a:t>捐</a:t>
            </a:r>
            <a:r>
              <a:rPr lang="zh-TW" altLang="en-US" sz="5400" dirty="0"/>
              <a:t>贈舊鞋 </a:t>
            </a:r>
            <a:br>
              <a:rPr lang="zh-TW" altLang="en-US" sz="5400" dirty="0"/>
            </a:br>
            <a:r>
              <a:rPr lang="en-US" altLang="zh-TW" sz="5400" dirty="0"/>
              <a:t>(</a:t>
            </a:r>
            <a:r>
              <a:rPr lang="zh-TW" altLang="en-US" sz="5400" dirty="0"/>
              <a:t>舊鞋救命國際基督關懷協會</a:t>
            </a:r>
            <a:r>
              <a:rPr lang="en-US" altLang="zh-TW" sz="5400" dirty="0"/>
              <a:t>) </a:t>
            </a:r>
          </a:p>
        </p:txBody>
      </p:sp>
      <p:sp>
        <p:nvSpPr>
          <p:cNvPr id="160" name="Rectangle 32"/>
          <p:cNvSpPr/>
          <p:nvPr/>
        </p:nvSpPr>
        <p:spPr>
          <a:xfrm>
            <a:off x="10074449" y="912601"/>
            <a:ext cx="6956255" cy="83901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68579" rIns="6857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1" name="Content Placeholder 3" descr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740" y="3407028"/>
            <a:ext cx="6334880" cy="356337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traight Connector 33"/>
          <p:cNvSpPr/>
          <p:nvPr/>
        </p:nvSpPr>
        <p:spPr>
          <a:xfrm flipH="1" flipV="1">
            <a:off x="1257299" y="9738361"/>
            <a:ext cx="15773402" cy="2"/>
          </a:xfrm>
          <a:prstGeom prst="line">
            <a:avLst/>
          </a:prstGeom>
          <a:ln w="57150">
            <a:solidFill>
              <a:schemeClr val="accent4"/>
            </a:solidFill>
            <a:miter/>
          </a:ln>
        </p:spPr>
        <p:txBody>
          <a:bodyPr lIns="68579" rIns="6857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内容占位符 4"/>
          <p:cNvSpPr txBox="1">
            <a:spLocks noGrp="1"/>
          </p:cNvSpPr>
          <p:nvPr>
            <p:ph type="body" sz="half" idx="1"/>
          </p:nvPr>
        </p:nvSpPr>
        <p:spPr>
          <a:xfrm>
            <a:off x="546031" y="3404427"/>
            <a:ext cx="9206603" cy="5737146"/>
          </a:xfrm>
          <a:prstGeom prst="rect">
            <a:avLst/>
          </a:prstGeom>
        </p:spPr>
        <p:txBody>
          <a:bodyPr vert="horz" lIns="68579" tIns="68580" rIns="68579" bIns="68580" rtlCol="0" anchor="t">
            <a:noAutofit/>
          </a:bodyPr>
          <a:lstStyle/>
          <a:p>
            <a:pPr defTabSz="1275587">
              <a:buNone/>
              <a:defRPr sz="1488"/>
            </a:pPr>
            <a:r>
              <a:rPr lang="zh-TW" altLang="en-US" sz="3000" dirty="0"/>
              <a:t>在非洲撒哈拉沙漠以南，許多兒童活不過五歲 ，超過一百萬名學童沒有鞋子穿，有些學童每天平均需要 </a:t>
            </a:r>
            <a:r>
              <a:rPr lang="en-US" altLang="zh-TW" sz="3000" dirty="0"/>
              <a:t>60</a:t>
            </a:r>
            <a:r>
              <a:rPr lang="zh-TW" altLang="en-US" sz="3000" dirty="0"/>
              <a:t> </a:t>
            </a:r>
            <a:r>
              <a:rPr lang="en-US" altLang="en-US" sz="3000" dirty="0"/>
              <a:t>- </a:t>
            </a:r>
            <a:r>
              <a:rPr lang="en-US" altLang="zh-TW" sz="3000" dirty="0"/>
              <a:t>90 </a:t>
            </a:r>
            <a:r>
              <a:rPr lang="zh-TW" altLang="en-US" sz="3000" dirty="0"/>
              <a:t>分鐘步行上學。「沙蚤」又稱為「跳蚤」，是一種常見於不穿鞋的兒童的疾病，某些兒童甚至會因此喪命。這些沙蚤會侵蝕他們的腳，阻止他們實現夢想。</a:t>
            </a:r>
          </a:p>
          <a:p>
            <a:pPr defTabSz="1275587">
              <a:buNone/>
              <a:defRPr sz="1488"/>
            </a:pPr>
            <a:r>
              <a:rPr lang="zh-TW" altLang="en-US" sz="3000" dirty="0"/>
              <a:t>城北華基呼籲弟兄姊妹藉著關懷貧窮來活出仁慈和憐憫，我們鼓勵大家捐贈一雙舊鞋給有需要的人，這些舊鞋將運送往非洲。此外，用以運送舊鞋及物資的貨櫃亦會改裝成為課室、診所、教堂和社區中心。</a:t>
            </a:r>
          </a:p>
          <a:p>
            <a:pPr defTabSz="1275587">
              <a:buNone/>
              <a:defRPr sz="1488"/>
            </a:pPr>
            <a:r>
              <a:rPr lang="zh-TW" altLang="en-US" sz="3000" dirty="0"/>
              <a:t>收集日期：</a:t>
            </a:r>
            <a:r>
              <a:rPr lang="en-US" altLang="zh-TW" sz="3000" dirty="0"/>
              <a:t>2025</a:t>
            </a:r>
            <a:r>
              <a:rPr lang="zh-TW" altLang="en-US" sz="3000" dirty="0"/>
              <a:t>年</a:t>
            </a:r>
            <a:r>
              <a:rPr lang="en-US" altLang="zh-TW" sz="3000" dirty="0"/>
              <a:t>9</a:t>
            </a:r>
            <a:r>
              <a:rPr lang="zh-TW" altLang="en-US" sz="3000" dirty="0"/>
              <a:t>月 </a:t>
            </a:r>
          </a:p>
          <a:p>
            <a:pPr defTabSz="1275587">
              <a:buNone/>
              <a:defRPr sz="1488"/>
            </a:pPr>
            <a:r>
              <a:rPr lang="zh-TW" altLang="en-US" sz="3000" dirty="0"/>
              <a:t>目標：</a:t>
            </a:r>
            <a:r>
              <a:rPr lang="en-US" altLang="zh-TW" sz="3000" dirty="0"/>
              <a:t>25,000</a:t>
            </a:r>
            <a:r>
              <a:rPr lang="zh-TW" altLang="en-US" sz="3000" dirty="0"/>
              <a:t>雙鞋</a:t>
            </a:r>
          </a:p>
        </p:txBody>
      </p:sp>
    </p:spTree>
    <p:extLst>
      <p:ext uri="{BB962C8B-B14F-4D97-AF65-F5344CB8AC3E}">
        <p14:creationId xmlns:p14="http://schemas.microsoft.com/office/powerpoint/2010/main" val="424822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8"/>
          <p:cNvSpPr/>
          <p:nvPr/>
        </p:nvSpPr>
        <p:spPr>
          <a:xfrm>
            <a:off x="-1" y="-1"/>
            <a:ext cx="18288002" cy="102860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8579" rIns="6857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9" name="Group 10"/>
          <p:cNvGrpSpPr/>
          <p:nvPr/>
        </p:nvGrpSpPr>
        <p:grpSpPr>
          <a:xfrm>
            <a:off x="5" y="1594273"/>
            <a:ext cx="1097283" cy="1010192"/>
            <a:chOff x="0" y="0"/>
            <a:chExt cx="731520" cy="673460"/>
          </a:xfrm>
        </p:grpSpPr>
        <p:sp>
          <p:nvSpPr>
            <p:cNvPr id="166" name="Rectangle 11"/>
            <p:cNvSpPr/>
            <p:nvPr/>
          </p:nvSpPr>
          <p:spPr>
            <a:xfrm>
              <a:off x="-1" y="-1"/>
              <a:ext cx="195856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68579" tIns="68579" rIns="68579" bIns="6857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Rectangle 12"/>
            <p:cNvSpPr/>
            <p:nvPr/>
          </p:nvSpPr>
          <p:spPr>
            <a:xfrm>
              <a:off x="267832" y="-1"/>
              <a:ext cx="195856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68579" tIns="68579" rIns="68579" bIns="6857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Rectangle 13"/>
            <p:cNvSpPr/>
            <p:nvPr/>
          </p:nvSpPr>
          <p:spPr>
            <a:xfrm>
              <a:off x="535665" y="-1"/>
              <a:ext cx="195856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68579" tIns="68579" rIns="68579" bIns="6857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0" name="Rectangle 15"/>
          <p:cNvSpPr/>
          <p:nvPr/>
        </p:nvSpPr>
        <p:spPr>
          <a:xfrm>
            <a:off x="960121" y="984225"/>
            <a:ext cx="8509001" cy="21473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68579" rIns="6857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标题 1"/>
          <p:cNvSpPr txBox="1">
            <a:spLocks noGrp="1"/>
          </p:cNvSpPr>
          <p:nvPr>
            <p:ph type="title"/>
          </p:nvPr>
        </p:nvSpPr>
        <p:spPr>
          <a:xfrm>
            <a:off x="1565445" y="1310909"/>
            <a:ext cx="7578555" cy="1553672"/>
          </a:xfrm>
          <a:prstGeom prst="rect">
            <a:avLst/>
          </a:prstGeom>
        </p:spPr>
        <p:txBody>
          <a:bodyPr vert="horz" lIns="68579" tIns="68580" rIns="68579" bIns="68580" rtlCol="0" anchor="ctr">
            <a:normAutofit fontScale="90000"/>
          </a:bodyPr>
          <a:lstStyle/>
          <a:p>
            <a:pPr defTabSz="1344167">
              <a:defRPr sz="3234"/>
            </a:pPr>
            <a:r>
              <a:rPr lang="zh-TW" altLang="en-US" sz="4800"/>
              <a:t>祝福行動二：捐血 </a:t>
            </a:r>
            <a:br>
              <a:rPr lang="zh-TW" altLang="en-US" sz="4800" dirty="0"/>
            </a:br>
            <a:r>
              <a:rPr lang="en-US" altLang="zh-TW" sz="4800"/>
              <a:t>(</a:t>
            </a:r>
            <a:r>
              <a:rPr lang="zh-TW" altLang="en-US" sz="4800"/>
              <a:t>加拿大血液服務中心</a:t>
            </a:r>
            <a:r>
              <a:rPr lang="en-US" altLang="zh-TW" sz="4800"/>
              <a:t>)</a:t>
            </a:r>
            <a:endParaRPr lang="zh-TW"/>
          </a:p>
        </p:txBody>
      </p:sp>
      <p:sp>
        <p:nvSpPr>
          <p:cNvPr id="172" name="内容占位符 2"/>
          <p:cNvSpPr txBox="1">
            <a:spLocks noGrp="1"/>
          </p:cNvSpPr>
          <p:nvPr>
            <p:ph type="body" sz="half" idx="1"/>
          </p:nvPr>
        </p:nvSpPr>
        <p:spPr>
          <a:xfrm>
            <a:off x="962426" y="3827059"/>
            <a:ext cx="8645586" cy="6133523"/>
          </a:xfrm>
          <a:prstGeom prst="rect">
            <a:avLst/>
          </a:prstGeom>
        </p:spPr>
        <p:txBody>
          <a:bodyPr vert="horz" lIns="68579" tIns="68580" rIns="68579" bIns="68580" rtlCol="0" anchor="ctr">
            <a:noAutofit/>
          </a:bodyPr>
          <a:lstStyle/>
          <a:p>
            <a:pPr marL="0" indent="0" defTabSz="1357883">
              <a:buNone/>
              <a:defRPr sz="1881"/>
            </a:pPr>
            <a:r>
              <a:rPr lang="zh-TW" altLang="af-ZA" sz="3600" dirty="0"/>
              <a:t>在加拿大</a:t>
            </a:r>
            <a:r>
              <a:rPr lang="af-ZA" sz="3600" dirty="0"/>
              <a:t>，52%</a:t>
            </a:r>
            <a:r>
              <a:rPr lang="zh-TW" altLang="af-ZA" sz="3600" dirty="0"/>
              <a:t>的人表示他們或家人在生命某些時刻曾經需要血液或血液製品</a:t>
            </a:r>
            <a:r>
              <a:rPr lang="af-ZA" sz="3600" dirty="0"/>
              <a:t>。</a:t>
            </a:r>
            <a:r>
              <a:rPr lang="zh-TW" altLang="af-ZA" sz="3600" dirty="0"/>
              <a:t>對血液和血液製品的需求持續存在</a:t>
            </a:r>
            <a:r>
              <a:rPr lang="af-ZA" sz="3600" dirty="0"/>
              <a:t>。</a:t>
            </a:r>
            <a:r>
              <a:rPr lang="zh-TW" altLang="af-ZA" sz="3600" dirty="0"/>
              <a:t>當你捐血時</a:t>
            </a:r>
            <a:r>
              <a:rPr lang="af-ZA" sz="3600" dirty="0"/>
              <a:t>，</a:t>
            </a:r>
            <a:r>
              <a:rPr lang="zh-TW" altLang="af-ZA" sz="3600" dirty="0"/>
              <a:t>你就是在幫助他人及回饋社會</a:t>
            </a:r>
            <a:r>
              <a:rPr lang="af-ZA" sz="3600" dirty="0"/>
              <a:t>。</a:t>
            </a:r>
            <a:endParaRPr lang="zh-TW" altLang="en-US" sz="3600" dirty="0"/>
          </a:p>
          <a:p>
            <a:pPr defTabSz="1357883">
              <a:buNone/>
              <a:defRPr sz="1881"/>
            </a:pPr>
            <a:r>
              <a:rPr lang="zh-TW" altLang="af-ZA" sz="3600" dirty="0"/>
              <a:t>大約七分之一進入醫院的人需要血液</a:t>
            </a:r>
            <a:r>
              <a:rPr lang="af-ZA" sz="3600" dirty="0"/>
              <a:t>，</a:t>
            </a:r>
            <a:r>
              <a:rPr lang="zh-TW" altLang="af-ZA" sz="3600" dirty="0"/>
              <a:t>一次捐血最多可以挽救三個人的生命</a:t>
            </a:r>
            <a:r>
              <a:rPr lang="af-ZA" sz="3600" dirty="0"/>
              <a:t>。</a:t>
            </a:r>
            <a:r>
              <a:rPr lang="zh-TW" altLang="af-ZA" sz="3600" dirty="0"/>
              <a:t>年滿</a:t>
            </a:r>
            <a:r>
              <a:rPr lang="af-ZA" sz="3600" dirty="0"/>
              <a:t>17</a:t>
            </a:r>
            <a:r>
              <a:rPr lang="zh-TW" altLang="af-ZA" sz="3600" dirty="0"/>
              <a:t>歲</a:t>
            </a:r>
            <a:r>
              <a:rPr lang="af-ZA" sz="3600" dirty="0"/>
              <a:t>、</a:t>
            </a:r>
            <a:r>
              <a:rPr lang="zh-TW" altLang="af-ZA" sz="3600" dirty="0"/>
              <a:t>體重至少</a:t>
            </a:r>
            <a:r>
              <a:rPr lang="af-ZA" sz="3600" dirty="0"/>
              <a:t>113</a:t>
            </a:r>
            <a:r>
              <a:rPr lang="zh-TW" altLang="af-ZA" sz="3600" dirty="0"/>
              <a:t>磅的健康成年人可以捐贈約一品脫的血液</a:t>
            </a:r>
            <a:r>
              <a:rPr lang="af-ZA" sz="3600" dirty="0"/>
              <a:t>。</a:t>
            </a:r>
          </a:p>
          <a:p>
            <a:pPr defTabSz="1357883">
              <a:buNone/>
              <a:defRPr sz="1881"/>
            </a:pPr>
            <a:r>
              <a:rPr lang="zh-TW" altLang="af-ZA" sz="3600" dirty="0"/>
              <a:t>捐血日期</a:t>
            </a:r>
            <a:r>
              <a:rPr lang="af-ZA" sz="3600" dirty="0"/>
              <a:t>：2025</a:t>
            </a:r>
            <a:r>
              <a:rPr lang="zh-TW" altLang="af-ZA" sz="3600" dirty="0"/>
              <a:t>年</a:t>
            </a:r>
            <a:r>
              <a:rPr lang="af-ZA" altLang="zh-TW" sz="3600" dirty="0"/>
              <a:t>5, 9</a:t>
            </a:r>
            <a:r>
              <a:rPr lang="zh-TW" altLang="af-ZA" sz="3600" dirty="0"/>
              <a:t>月</a:t>
            </a:r>
            <a:endParaRPr lang="af-ZA" sz="3600" dirty="0"/>
          </a:p>
          <a:p>
            <a:pPr defTabSz="1357883">
              <a:buNone/>
              <a:defRPr sz="1881"/>
            </a:pPr>
            <a:r>
              <a:rPr lang="zh-TW" altLang="af-ZA" sz="3600" dirty="0"/>
              <a:t>目標</a:t>
            </a:r>
            <a:r>
              <a:rPr lang="af-ZA" sz="3600" dirty="0"/>
              <a:t>：</a:t>
            </a:r>
            <a:r>
              <a:rPr lang="zh-TW" altLang="af-ZA" sz="3600" dirty="0"/>
              <a:t>捐出</a:t>
            </a:r>
            <a:r>
              <a:rPr lang="af-ZA" sz="3600" dirty="0"/>
              <a:t>400</a:t>
            </a:r>
            <a:r>
              <a:rPr lang="zh-TW" altLang="af-ZA" sz="3600" dirty="0"/>
              <a:t>公升血液</a:t>
            </a:r>
            <a:endParaRPr lang="af-ZA" sz="3600" dirty="0"/>
          </a:p>
          <a:p>
            <a:pPr marL="339090" indent="-339090" defTabSz="1357883">
              <a:spcBef>
                <a:spcPts val="1350"/>
              </a:spcBef>
              <a:buNone/>
              <a:defRPr sz="1881"/>
            </a:pPr>
            <a:endParaRPr lang="af-ZA" altLang="zh-TW" sz="2775" dirty="0"/>
          </a:p>
        </p:txBody>
      </p:sp>
      <p:sp>
        <p:nvSpPr>
          <p:cNvPr id="173" name="Rectangle 17"/>
          <p:cNvSpPr/>
          <p:nvPr/>
        </p:nvSpPr>
        <p:spPr>
          <a:xfrm>
            <a:off x="10074449" y="912601"/>
            <a:ext cx="6956255" cy="83901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68579" rIns="6857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4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740" y="3074449"/>
            <a:ext cx="6334880" cy="4228532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traight Connector 19"/>
          <p:cNvSpPr/>
          <p:nvPr/>
        </p:nvSpPr>
        <p:spPr>
          <a:xfrm flipH="1" flipV="1">
            <a:off x="1257299" y="9738361"/>
            <a:ext cx="15773402" cy="2"/>
          </a:xfrm>
          <a:prstGeom prst="line">
            <a:avLst/>
          </a:prstGeom>
          <a:ln w="57150">
            <a:solidFill>
              <a:schemeClr val="accent4"/>
            </a:solidFill>
            <a:miter/>
          </a:ln>
        </p:spPr>
        <p:txBody>
          <a:bodyPr lIns="68579" rIns="6857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882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9"/>
          <p:cNvSpPr/>
          <p:nvPr/>
        </p:nvSpPr>
        <p:spPr>
          <a:xfrm>
            <a:off x="-1" y="-1"/>
            <a:ext cx="18288002" cy="102860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8579" rIns="6857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0" name="Group 11"/>
          <p:cNvGrpSpPr/>
          <p:nvPr/>
        </p:nvGrpSpPr>
        <p:grpSpPr>
          <a:xfrm>
            <a:off x="488593" y="20"/>
            <a:ext cx="791570" cy="8790078"/>
            <a:chOff x="0" y="0"/>
            <a:chExt cx="527712" cy="5860050"/>
          </a:xfrm>
        </p:grpSpPr>
        <p:sp>
          <p:nvSpPr>
            <p:cNvPr id="178" name="Rectangle 12"/>
            <p:cNvSpPr/>
            <p:nvPr/>
          </p:nvSpPr>
          <p:spPr>
            <a:xfrm rot="10800000">
              <a:off x="321" y="5700975"/>
              <a:ext cx="527392" cy="1590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68579" tIns="68579" rIns="68579" bIns="6857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Rectangle 13"/>
            <p:cNvSpPr/>
            <p:nvPr/>
          </p:nvSpPr>
          <p:spPr>
            <a:xfrm rot="16200000">
              <a:off x="-2540804" y="2540803"/>
              <a:ext cx="5608998" cy="52739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68579" tIns="68579" rIns="68579" bIns="6857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1" name="Rectangle 15"/>
          <p:cNvSpPr/>
          <p:nvPr/>
        </p:nvSpPr>
        <p:spPr>
          <a:xfrm>
            <a:off x="869291" y="776844"/>
            <a:ext cx="16667597" cy="87869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68579" rIns="6857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标题 1"/>
          <p:cNvSpPr txBox="1">
            <a:spLocks noGrp="1"/>
          </p:cNvSpPr>
          <p:nvPr>
            <p:ph type="title"/>
          </p:nvPr>
        </p:nvSpPr>
        <p:spPr>
          <a:xfrm>
            <a:off x="1585538" y="1383965"/>
            <a:ext cx="7560428" cy="1754379"/>
          </a:xfrm>
          <a:prstGeom prst="rect">
            <a:avLst/>
          </a:prstGeom>
        </p:spPr>
        <p:txBody>
          <a:bodyPr vert="horz" lIns="68579" tIns="68580" rIns="68579" bIns="68580" rtlCol="0" anchor="b">
            <a:normAutofit/>
          </a:bodyPr>
          <a:lstStyle/>
          <a:p>
            <a:pPr>
              <a:defRPr sz="3700"/>
            </a:pPr>
            <a:r>
              <a:rPr lang="zh-TW" dirty="0"/>
              <a:t>祝福行動三: 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Segoe UI Web (West European)"/>
              </a:rPr>
              <a:t>祝福滿籃</a:t>
            </a:r>
            <a:br>
              <a:rPr lang="zh-TW" dirty="0"/>
            </a:br>
            <a:r>
              <a:rPr lang="zh-TW" dirty="0"/>
              <a:t>(有需要的新移民家庭) </a:t>
            </a:r>
          </a:p>
        </p:txBody>
      </p:sp>
      <p:sp>
        <p:nvSpPr>
          <p:cNvPr id="183" name="Rectangle 17"/>
          <p:cNvSpPr/>
          <p:nvPr/>
        </p:nvSpPr>
        <p:spPr>
          <a:xfrm flipH="1">
            <a:off x="1583570" y="3395047"/>
            <a:ext cx="7406642" cy="4115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68579" rIns="6857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内容占位符 2"/>
          <p:cNvSpPr txBox="1">
            <a:spLocks noGrp="1"/>
          </p:cNvSpPr>
          <p:nvPr>
            <p:ph type="body" sz="half" idx="1"/>
          </p:nvPr>
        </p:nvSpPr>
        <p:spPr>
          <a:xfrm>
            <a:off x="1583573" y="3762158"/>
            <a:ext cx="7560428" cy="5448741"/>
          </a:xfrm>
          <a:prstGeom prst="rect">
            <a:avLst/>
          </a:prstGeom>
        </p:spPr>
        <p:txBody>
          <a:bodyPr vert="horz" lIns="68579" tIns="68580" rIns="68579" bIns="68580" rtlCol="0" anchor="ctr">
            <a:normAutofit/>
          </a:bodyPr>
          <a:lstStyle/>
          <a:p>
            <a:pPr>
              <a:buNone/>
              <a:defRPr sz="2000"/>
            </a:pPr>
            <a:r>
              <a:rPr lang="zh-TW" altLang="en-US" sz="3600" dirty="0"/>
              <a:t>當我們慶祝感恩節和城北華基成立</a:t>
            </a:r>
            <a:r>
              <a:rPr lang="en-US" altLang="zh-TW" sz="3600" dirty="0"/>
              <a:t>40</a:t>
            </a:r>
            <a:r>
              <a:rPr lang="zh-TW" altLang="en-US" sz="3600" dirty="0"/>
              <a:t>週年之際，讓我們學習分享和給予有需要的家庭，例如：</a:t>
            </a:r>
            <a:r>
              <a:rPr lang="en-US" altLang="zh-TW" sz="3600" dirty="0"/>
              <a:t>LMJ, Adam House , </a:t>
            </a:r>
            <a:r>
              <a:rPr lang="zh-TW" altLang="en-US" sz="3600" dirty="0"/>
              <a:t>鈙利亞</a:t>
            </a:r>
            <a:r>
              <a:rPr lang="en-US" altLang="zh-TW" sz="3600" dirty="0"/>
              <a:t>, </a:t>
            </a:r>
            <a:r>
              <a:rPr lang="zh-TW" altLang="en-US" sz="3600" dirty="0"/>
              <a:t>阿富汗和烏克蘭家庭。 你的家庭或小組可以在感恩節前籌集資金 ，為這些有需要的家庭捐贈禮物籃。</a:t>
            </a:r>
          </a:p>
          <a:p>
            <a:pPr>
              <a:buNone/>
              <a:defRPr sz="2000"/>
            </a:pPr>
            <a:r>
              <a:rPr lang="zh-TW" altLang="en-US" sz="3600" dirty="0"/>
              <a:t>日期：</a:t>
            </a:r>
            <a:r>
              <a:rPr lang="en-US" altLang="zh-TW" sz="3600" dirty="0"/>
              <a:t>2025</a:t>
            </a:r>
            <a:r>
              <a:rPr lang="zh-TW" altLang="en-US" sz="3600" dirty="0"/>
              <a:t>年</a:t>
            </a:r>
            <a:r>
              <a:rPr lang="en-US" altLang="zh-TW" sz="3600" dirty="0"/>
              <a:t>11</a:t>
            </a:r>
            <a:r>
              <a:rPr lang="zh-TW" altLang="en-US" sz="3600" dirty="0"/>
              <a:t>月</a:t>
            </a:r>
          </a:p>
          <a:p>
            <a:pPr>
              <a:buNone/>
              <a:defRPr sz="2000"/>
            </a:pPr>
            <a:r>
              <a:rPr lang="zh-TW" altLang="en-US" sz="3600" dirty="0"/>
              <a:t>目標：</a:t>
            </a:r>
            <a:r>
              <a:rPr lang="en-US" altLang="zh-TW" sz="3600" dirty="0"/>
              <a:t>400 </a:t>
            </a:r>
            <a:r>
              <a:rPr lang="zh-TW" altLang="en-US" sz="3600" dirty="0"/>
              <a:t>禮物籃</a:t>
            </a:r>
          </a:p>
          <a:p>
            <a:pPr marL="0" indent="0">
              <a:buNone/>
              <a:defRPr sz="2000"/>
            </a:pPr>
            <a:endParaRPr lang="zh-TW" altLang="en-US" dirty="0"/>
          </a:p>
        </p:txBody>
      </p:sp>
      <p:pic>
        <p:nvPicPr>
          <p:cNvPr id="186" name="图片 4" descr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8782" y="2119459"/>
            <a:ext cx="6583682" cy="38567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35884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43294" y="6845396"/>
            <a:ext cx="2412904" cy="2412904"/>
          </a:xfrm>
          <a:custGeom>
            <a:avLst/>
            <a:gdLst/>
            <a:ahLst/>
            <a:cxnLst/>
            <a:rect l="l" t="t" r="r" b="b"/>
            <a:pathLst>
              <a:path w="2412904" h="2412904">
                <a:moveTo>
                  <a:pt x="0" y="0"/>
                </a:moveTo>
                <a:lnTo>
                  <a:pt x="2412903" y="0"/>
                </a:lnTo>
                <a:lnTo>
                  <a:pt x="2412903" y="2412904"/>
                </a:lnTo>
                <a:lnTo>
                  <a:pt x="0" y="24129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5700748"/>
          </a:xfrm>
          <a:custGeom>
            <a:avLst/>
            <a:gdLst/>
            <a:ahLst/>
            <a:cxnLst/>
            <a:rect l="l" t="t" r="r" b="b"/>
            <a:pathLst>
              <a:path w="18288000" h="5700748">
                <a:moveTo>
                  <a:pt x="0" y="0"/>
                </a:moveTo>
                <a:lnTo>
                  <a:pt x="18288000" y="0"/>
                </a:lnTo>
                <a:lnTo>
                  <a:pt x="18288000" y="5700748"/>
                </a:lnTo>
                <a:lnTo>
                  <a:pt x="0" y="57007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TextBox 4"/>
          <p:cNvSpPr txBox="1"/>
          <p:nvPr/>
        </p:nvSpPr>
        <p:spPr>
          <a:xfrm>
            <a:off x="1371600" y="7302092"/>
            <a:ext cx="9888025" cy="1329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 dirty="0" err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帶領查</a:t>
            </a:r>
            <a:r>
              <a:rPr lang="zh-TW" altLang="en-US" sz="80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經小</a:t>
            </a:r>
            <a:r>
              <a:rPr lang="en-US" sz="8000" b="1" dirty="0" err="1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組的煩惱</a:t>
            </a:r>
            <a:endParaRPr lang="en-US" sz="8000" b="1" dirty="0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16187"/>
              </p:ext>
            </p:extLst>
          </p:nvPr>
        </p:nvGraphicFramePr>
        <p:xfrm>
          <a:off x="2290617" y="1819133"/>
          <a:ext cx="14968684" cy="7762874"/>
        </p:xfrm>
        <a:graphic>
          <a:graphicData uri="http://schemas.openxmlformats.org/drawingml/2006/table">
            <a:tbl>
              <a:tblPr/>
              <a:tblGrid>
                <a:gridCol w="7484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4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4289">
                <a:tc>
                  <a:txBody>
                    <a:bodyPr/>
                    <a:lstStyle/>
                    <a:p>
                      <a:pPr algn="ctr">
                        <a:lnSpc>
                          <a:spcPts val="7000"/>
                        </a:lnSpc>
                        <a:defRPr/>
                      </a:pPr>
                      <a:r>
                        <a:rPr lang="zh-TW" altLang="en-US" sz="5000" b="1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教</a:t>
                      </a:r>
                      <a:r>
                        <a:rPr lang="zh-CN" altLang="en-US" sz="5000" b="1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導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0"/>
                        </a:lnSpc>
                        <a:defRPr/>
                      </a:pPr>
                      <a:r>
                        <a:rPr lang="zh-TW" altLang="en-US" sz="5000" b="1" dirty="0">
                          <a:solidFill>
                            <a:srgbClr val="000000"/>
                          </a:solidFill>
                          <a:latin typeface="Montserrat Bold"/>
                          <a:sym typeface="Montserrat Bold"/>
                        </a:rPr>
                        <a:t>引導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7717"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zh-TW" altLang="en-US" sz="3500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傳遞知識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zh-TW" altLang="en-US" sz="3500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汲取知識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7717"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zh-TW" altLang="en-US" sz="3500" kern="1200" dirty="0">
                          <a:solidFill>
                            <a:srgbClr val="000000"/>
                          </a:solidFill>
                          <a:latin typeface="Montserrat"/>
                        </a:rPr>
                        <a:t>傳達資訊</a:t>
                      </a:r>
                      <a:endParaRPr lang="en-US" sz="3500" kern="1200" dirty="0">
                        <a:solidFill>
                          <a:srgbClr val="000000"/>
                        </a:solidFill>
                        <a:latin typeface="Montserrat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zh-TW" altLang="en-US" sz="3500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問問題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7717"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zh-TW" altLang="en-US" sz="3500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專注於內容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zh-TW" altLang="en-US" sz="3500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專注於過程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7717"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zh-TW" altLang="en-US" sz="3500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單向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zh-TW" altLang="en-US" sz="3500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雙向互動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7717"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zh-TW" altLang="en-US" sz="3500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他們學習和理解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zh-TW" altLang="en-US" sz="3500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他們分享和反思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-28575" y="3360364"/>
            <a:ext cx="589985" cy="5153300"/>
            <a:chOff x="0" y="0"/>
            <a:chExt cx="155387" cy="13572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5387" cy="1357248"/>
            </a:xfrm>
            <a:custGeom>
              <a:avLst/>
              <a:gdLst/>
              <a:ahLst/>
              <a:cxnLst/>
              <a:rect l="l" t="t" r="r" b="b"/>
              <a:pathLst>
                <a:path w="155387" h="1357248">
                  <a:moveTo>
                    <a:pt x="0" y="0"/>
                  </a:moveTo>
                  <a:lnTo>
                    <a:pt x="155387" y="0"/>
                  </a:lnTo>
                  <a:lnTo>
                    <a:pt x="155387" y="1357248"/>
                  </a:lnTo>
                  <a:lnTo>
                    <a:pt x="0" y="1357248"/>
                  </a:lnTo>
                  <a:close/>
                </a:path>
              </a:pathLst>
            </a:custGeom>
            <a:solidFill>
              <a:srgbClr val="FFD69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55387" cy="1395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42616" y="420455"/>
            <a:ext cx="11730384" cy="82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zh-TW" altLang="en-US" sz="50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教</a:t>
            </a:r>
            <a:r>
              <a:rPr lang="zh-CN" altLang="en-US" sz="5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導</a:t>
            </a:r>
            <a:r>
              <a:rPr lang="en-US" altLang="zh-TW" sz="50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(Teacher)</a:t>
            </a:r>
            <a:r>
              <a:rPr lang="zh-TW" altLang="en-US" sz="50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50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VS </a:t>
            </a:r>
            <a:r>
              <a:rPr lang="zh-TW" altLang="en-US" sz="50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引導者</a:t>
            </a:r>
            <a:r>
              <a:rPr lang="en-CA" altLang="zh-TW" sz="50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(Facilitator)</a:t>
            </a:r>
            <a:endParaRPr lang="en-US" sz="5000" b="1" dirty="0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575" y="3360364"/>
            <a:ext cx="589985" cy="5153300"/>
            <a:chOff x="0" y="0"/>
            <a:chExt cx="155387" cy="1357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387" cy="1357248"/>
            </a:xfrm>
            <a:custGeom>
              <a:avLst/>
              <a:gdLst/>
              <a:ahLst/>
              <a:cxnLst/>
              <a:rect l="l" t="t" r="r" b="b"/>
              <a:pathLst>
                <a:path w="155387" h="1357248">
                  <a:moveTo>
                    <a:pt x="0" y="0"/>
                  </a:moveTo>
                  <a:lnTo>
                    <a:pt x="155387" y="0"/>
                  </a:lnTo>
                  <a:lnTo>
                    <a:pt x="155387" y="1357248"/>
                  </a:lnTo>
                  <a:lnTo>
                    <a:pt x="0" y="1357248"/>
                  </a:lnTo>
                  <a:close/>
                </a:path>
              </a:pathLst>
            </a:custGeom>
            <a:solidFill>
              <a:srgbClr val="FFD69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5387" cy="1395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87455" y="2032812"/>
            <a:ext cx="15513090" cy="5238059"/>
          </a:xfrm>
          <a:custGeom>
            <a:avLst/>
            <a:gdLst/>
            <a:ahLst/>
            <a:cxnLst/>
            <a:rect l="l" t="t" r="r" b="b"/>
            <a:pathLst>
              <a:path w="15513090" h="5238059">
                <a:moveTo>
                  <a:pt x="0" y="0"/>
                </a:moveTo>
                <a:lnTo>
                  <a:pt x="15513090" y="0"/>
                </a:lnTo>
                <a:lnTo>
                  <a:pt x="15513090" y="5238059"/>
                </a:lnTo>
                <a:lnTo>
                  <a:pt x="0" y="52380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799" b="-35573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TextBox 6"/>
          <p:cNvSpPr txBox="1"/>
          <p:nvPr/>
        </p:nvSpPr>
        <p:spPr>
          <a:xfrm>
            <a:off x="842616" y="420455"/>
            <a:ext cx="12492384" cy="830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zh-TW" altLang="en-US" sz="50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教</a:t>
            </a:r>
            <a:r>
              <a:rPr lang="zh-CN" altLang="en-US" sz="5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導</a:t>
            </a:r>
            <a:r>
              <a:rPr lang="en-US" sz="50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VS </a:t>
            </a:r>
            <a:r>
              <a:rPr lang="zh-TW" altLang="en-US" sz="50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引導者</a:t>
            </a:r>
            <a:endParaRPr lang="en-US" sz="5000" b="1" dirty="0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270739" y="7843740"/>
            <a:ext cx="6674197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zh-TW" altLang="en-US" sz="3999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被動參與</a:t>
            </a:r>
            <a:endParaRPr lang="en-US" sz="3999" b="1" dirty="0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18924" y="7843740"/>
            <a:ext cx="6340376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zh-TW" altLang="en-US" sz="3999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積极參與</a:t>
            </a:r>
            <a:endParaRPr lang="en-US" sz="3999" b="1" dirty="0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575" y="3360364"/>
            <a:ext cx="589985" cy="5153300"/>
            <a:chOff x="0" y="0"/>
            <a:chExt cx="155387" cy="1357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387" cy="1357248"/>
            </a:xfrm>
            <a:custGeom>
              <a:avLst/>
              <a:gdLst/>
              <a:ahLst/>
              <a:cxnLst/>
              <a:rect l="l" t="t" r="r" b="b"/>
              <a:pathLst>
                <a:path w="155387" h="1357248">
                  <a:moveTo>
                    <a:pt x="0" y="0"/>
                  </a:moveTo>
                  <a:lnTo>
                    <a:pt x="155387" y="0"/>
                  </a:lnTo>
                  <a:lnTo>
                    <a:pt x="155387" y="1357248"/>
                  </a:lnTo>
                  <a:lnTo>
                    <a:pt x="0" y="1357248"/>
                  </a:lnTo>
                  <a:close/>
                </a:path>
              </a:pathLst>
            </a:custGeom>
            <a:solidFill>
              <a:srgbClr val="FFD69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5387" cy="1395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615212" y="2990994"/>
            <a:ext cx="13180242" cy="6671996"/>
          </a:xfrm>
          <a:custGeom>
            <a:avLst/>
            <a:gdLst/>
            <a:ahLst/>
            <a:cxnLst/>
            <a:rect l="l" t="t" r="r" b="b"/>
            <a:pathLst>
              <a:path w="13180242" h="6671996">
                <a:moveTo>
                  <a:pt x="0" y="0"/>
                </a:moveTo>
                <a:lnTo>
                  <a:pt x="13180243" y="0"/>
                </a:lnTo>
                <a:lnTo>
                  <a:pt x="13180243" y="6671996"/>
                </a:lnTo>
                <a:lnTo>
                  <a:pt x="0" y="66719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532" t="-10719" r="-23737" b="-9555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TextBox 6"/>
          <p:cNvSpPr txBox="1"/>
          <p:nvPr/>
        </p:nvSpPr>
        <p:spPr>
          <a:xfrm>
            <a:off x="842616" y="420455"/>
            <a:ext cx="8932342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zh-TW" altLang="en-US" sz="50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教</a:t>
            </a:r>
            <a:r>
              <a:rPr lang="zh-CN" altLang="en-US" sz="5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導</a:t>
            </a:r>
            <a:r>
              <a:rPr lang="en-US" sz="50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VS </a:t>
            </a:r>
            <a:r>
              <a:rPr lang="zh-TW" altLang="en-US" sz="50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引導者</a:t>
            </a:r>
            <a:endParaRPr lang="en-US" sz="5000" b="1" dirty="0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171883" y="2184278"/>
            <a:ext cx="4722912" cy="58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zh-TW" altLang="en-US" sz="35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以內容為中心</a:t>
            </a:r>
            <a:endParaRPr lang="en-US" sz="3500" b="1" dirty="0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08787" y="2184278"/>
            <a:ext cx="4674394" cy="58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zh-TW" altLang="en-US" sz="35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以過程為中心</a:t>
            </a:r>
            <a:endParaRPr lang="en-US" sz="3500" b="1" dirty="0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21177" y="4537075"/>
            <a:ext cx="1720304" cy="58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zh-TW" altLang="en-US" sz="35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群組</a:t>
            </a:r>
            <a:endParaRPr lang="en-US" sz="3500" b="1" dirty="0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92700" y="7733979"/>
            <a:ext cx="2577257" cy="58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zh-TW" altLang="en-US" sz="3500" b="1" dirty="0">
                <a:solidFill>
                  <a:srgbClr val="1D1D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個人</a:t>
            </a:r>
            <a:endParaRPr lang="en-US" sz="3500" b="1" dirty="0">
              <a:solidFill>
                <a:srgbClr val="1D1D1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E8891A-4ED2-23B4-1087-21196FFCED38}"/>
              </a:ext>
            </a:extLst>
          </p:cNvPr>
          <p:cNvSpPr txBox="1"/>
          <p:nvPr/>
        </p:nvSpPr>
        <p:spPr>
          <a:xfrm>
            <a:off x="1014006" y="1611622"/>
            <a:ext cx="3472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引導</a:t>
            </a:r>
            <a:r>
              <a:rPr lang="en-US" altLang="zh-TW" dirty="0"/>
              <a:t>:</a:t>
            </a:r>
            <a:r>
              <a:rPr lang="zh-TW" altLang="en-US" dirty="0">
                <a:sym typeface="Montserrat Bold"/>
              </a:rPr>
              <a:t>群組</a:t>
            </a:r>
            <a:r>
              <a:rPr lang="zh-TW" altLang="en-US" dirty="0"/>
              <a:t>需要一個互助的環境</a:t>
            </a:r>
            <a:endParaRPr lang="en-CA" altLang="zh-TW" dirty="0"/>
          </a:p>
          <a:p>
            <a:pPr algn="l" rtl="0" fontAlgn="base">
              <a:buNone/>
            </a:pPr>
            <a:r>
              <a:rPr lang="zh-TW" altLang="en-US" dirty="0"/>
              <a:t>教練</a:t>
            </a:r>
            <a:r>
              <a:rPr lang="en-US" altLang="zh-TW" dirty="0"/>
              <a:t>:</a:t>
            </a:r>
            <a:r>
              <a:rPr lang="zh-TW" altLang="en-US" dirty="0"/>
              <a:t>被教練者利用自己的經驗來實現目標</a:t>
            </a:r>
            <a:endParaRPr lang="en-CA" altLang="zh-TW" dirty="0"/>
          </a:p>
          <a:p>
            <a:pPr algn="l" rtl="0" fontAlgn="base">
              <a:buNone/>
            </a:pPr>
            <a:endParaRPr lang="en-CA" altLang="zh-TW" dirty="0"/>
          </a:p>
          <a:p>
            <a:r>
              <a:rPr lang="zh-TW" altLang="en-US" dirty="0"/>
              <a:t>教</a:t>
            </a:r>
            <a:r>
              <a:rPr lang="zh-CN" altLang="en-US" dirty="0"/>
              <a:t>導</a:t>
            </a:r>
            <a:r>
              <a:rPr lang="en-US" altLang="zh-TW" dirty="0"/>
              <a:t>:</a:t>
            </a:r>
            <a:r>
              <a:rPr lang="zh-TW" altLang="en-US" dirty="0"/>
              <a:t> 學習者希望獲得新知識或技能的指導</a:t>
            </a:r>
            <a:endParaRPr lang="en-CA" altLang="zh-TW" dirty="0"/>
          </a:p>
          <a:p>
            <a:r>
              <a:rPr lang="zh-TW" altLang="en-US" dirty="0"/>
              <a:t>指導</a:t>
            </a:r>
            <a:r>
              <a:rPr lang="en-US" altLang="zh-TW" dirty="0"/>
              <a:t>: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被指導者獲得指導和建議以實現目標</a:t>
            </a:r>
            <a:endParaRPr lang="en-C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815</Words>
  <Application>Microsoft Macintosh PowerPoint</Application>
  <PresentationFormat>Custom</PresentationFormat>
  <Paragraphs>129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Segoe UI Web (West European)</vt:lpstr>
      <vt:lpstr>Calibri</vt:lpstr>
      <vt:lpstr>Canva Sans Bold</vt:lpstr>
      <vt:lpstr>Montserrat Bold</vt:lpstr>
      <vt:lpstr>Microsoft Jhenghei</vt:lpstr>
      <vt:lpstr>Montserrat</vt:lpstr>
      <vt:lpstr>Arial</vt:lpstr>
      <vt:lpstr>王漢宗顏楷體</vt:lpstr>
      <vt:lpstr>Canva Sans</vt:lpstr>
      <vt:lpstr>Office Theme</vt:lpstr>
      <vt:lpstr>PowerPoint Presentation</vt:lpstr>
      <vt:lpstr>PowerPoint Presentation</vt:lpstr>
      <vt:lpstr>祝福行動一：捐贈舊鞋  (舊鞋救命國際基督關懷協會) </vt:lpstr>
      <vt:lpstr>祝福行動二：捐血  (加拿大血液服務中心)</vt:lpstr>
      <vt:lpstr>祝福行動三: 祝福滿籃 (有需要的新移民家庭)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Facilitators Training</dc:title>
  <dc:creator>Hong jin</dc:creator>
  <cp:lastModifiedBy>Kelvin Lai</cp:lastModifiedBy>
  <cp:revision>15</cp:revision>
  <dcterms:created xsi:type="dcterms:W3CDTF">2006-08-16T00:00:00Z</dcterms:created>
  <dcterms:modified xsi:type="dcterms:W3CDTF">2025-04-24T22:53:41Z</dcterms:modified>
  <dc:identifier>DAGgs_GfTzg</dc:identifier>
</cp:coreProperties>
</file>